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7" r:id="rId1"/>
  </p:sldMasterIdLst>
  <p:notesMasterIdLst>
    <p:notesMasterId r:id="rId65"/>
  </p:notesMasterIdLst>
  <p:sldIdLst>
    <p:sldId id="256" r:id="rId2"/>
    <p:sldId id="258" r:id="rId3"/>
    <p:sldId id="263" r:id="rId4"/>
    <p:sldId id="264" r:id="rId5"/>
    <p:sldId id="265" r:id="rId6"/>
    <p:sldId id="266" r:id="rId7"/>
    <p:sldId id="268" r:id="rId8"/>
    <p:sldId id="267" r:id="rId9"/>
    <p:sldId id="270" r:id="rId10"/>
    <p:sldId id="271" r:id="rId11"/>
    <p:sldId id="274" r:id="rId12"/>
    <p:sldId id="276" r:id="rId13"/>
    <p:sldId id="277" r:id="rId14"/>
    <p:sldId id="275" r:id="rId15"/>
    <p:sldId id="269" r:id="rId16"/>
    <p:sldId id="278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4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283" r:id="rId33"/>
    <p:sldId id="306" r:id="rId34"/>
    <p:sldId id="303" r:id="rId35"/>
    <p:sldId id="279" r:id="rId36"/>
    <p:sldId id="304" r:id="rId37"/>
    <p:sldId id="305" r:id="rId38"/>
    <p:sldId id="308" r:id="rId39"/>
    <p:sldId id="309" r:id="rId40"/>
    <p:sldId id="311" r:id="rId41"/>
    <p:sldId id="312" r:id="rId42"/>
    <p:sldId id="307" r:id="rId43"/>
    <p:sldId id="313" r:id="rId44"/>
    <p:sldId id="314" r:id="rId45"/>
    <p:sldId id="315" r:id="rId46"/>
    <p:sldId id="318" r:id="rId47"/>
    <p:sldId id="319" r:id="rId48"/>
    <p:sldId id="320" r:id="rId49"/>
    <p:sldId id="321" r:id="rId50"/>
    <p:sldId id="280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30" r:id="rId59"/>
    <p:sldId id="329" r:id="rId60"/>
    <p:sldId id="331" r:id="rId61"/>
    <p:sldId id="332" r:id="rId62"/>
    <p:sldId id="281" r:id="rId63"/>
    <p:sldId id="284" r:id="rId64"/>
  </p:sldIdLst>
  <p:sldSz cx="9144000" cy="6858000" type="screen4x3"/>
  <p:notesSz cx="6858000" cy="9144000"/>
  <p:embeddedFontLst>
    <p:embeddedFont>
      <p:font typeface="Roboto" panose="020B0604020202020204" charset="0"/>
      <p:regular r:id="rId66"/>
      <p:bold r:id="rId67"/>
      <p:italic r:id="rId68"/>
      <p:boldItalic r:id="rId69"/>
    </p:embeddedFont>
    <p:embeddedFont>
      <p:font typeface="Consolas" panose="020B0609020204030204" pitchFamily="49" charset="0"/>
      <p:regular r:id="rId70"/>
      <p:bold r:id="rId71"/>
      <p:italic r:id="rId72"/>
      <p:boldItalic r:id="rId73"/>
    </p:embeddedFont>
    <p:embeddedFont>
      <p:font typeface="Century Gothic" panose="020B0502020202020204" pitchFamily="34" charset="0"/>
      <p:regular r:id="rId74"/>
      <p:bold r:id="rId75"/>
      <p:italic r:id="rId76"/>
      <p:boldItalic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1A47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4472" autoAdjust="0"/>
  </p:normalViewPr>
  <p:slideViewPr>
    <p:cSldViewPr snapToGrid="0">
      <p:cViewPr varScale="1">
        <p:scale>
          <a:sx n="83" d="100"/>
          <a:sy n="83" d="100"/>
        </p:scale>
        <p:origin x="138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76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font" Target="fonts/font9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1b5aab855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1b5aab855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1b5aab855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1b5aab855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813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1b5aab855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1b5aab855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139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1b5aab855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1b5aab855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422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1b5aab855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1b5aab855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2119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1b5aab855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1b5aab855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154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1b5aab855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1b5aab855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04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2016000"/>
            <a:ext cx="9180000" cy="2592000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98100" y="2266530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entury Gothic"/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None/>
              <a:defRPr sz="2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4654975" y="6283943"/>
            <a:ext cx="4488900" cy="573986"/>
            <a:chOff x="4654975" y="4713075"/>
            <a:chExt cx="4488900" cy="430500"/>
          </a:xfrm>
        </p:grpSpPr>
        <p:sp>
          <p:nvSpPr>
            <p:cNvPr id="14" name="Google Shape;14;p2"/>
            <p:cNvSpPr/>
            <p:nvPr/>
          </p:nvSpPr>
          <p:spPr>
            <a:xfrm>
              <a:off x="4654975" y="4713075"/>
              <a:ext cx="4488900" cy="430500"/>
            </a:xfrm>
            <a:prstGeom prst="rect">
              <a:avLst/>
            </a:prstGeom>
            <a:solidFill>
              <a:srgbClr val="FFCC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654975" y="4713075"/>
              <a:ext cx="225900" cy="430500"/>
            </a:xfrm>
            <a:prstGeom prst="rect">
              <a:avLst/>
            </a:prstGeom>
            <a:solidFill>
              <a:srgbClr val="E6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820203" y="6308700"/>
            <a:ext cx="237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2016000"/>
            <a:ext cx="540000" cy="2592000"/>
          </a:xfrm>
          <a:prstGeom prst="rect">
            <a:avLst/>
          </a:prstGeom>
          <a:solidFill>
            <a:srgbClr val="E627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4927750" y="6305767"/>
            <a:ext cx="30342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entury Gothic"/>
                <a:ea typeface="Century Gothic"/>
                <a:cs typeface="Century Gothic"/>
                <a:sym typeface="Century Gothic"/>
              </a:rPr>
              <a:t>SPbCTF, декабрь 2020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rot="10800000" flipH="1">
            <a:off x="0" y="3146400"/>
            <a:ext cx="9144000" cy="565200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 flipH="1">
            <a:off x="0" y="3146400"/>
            <a:ext cx="314100" cy="565200"/>
          </a:xfrm>
          <a:prstGeom prst="rect">
            <a:avLst/>
          </a:prstGeom>
          <a:solidFill>
            <a:srgbClr val="E627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 rot="10800000" flipH="1">
            <a:off x="0" y="667733"/>
            <a:ext cx="9144000" cy="620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 rot="10800000" flipH="1">
            <a:off x="0" y="669267"/>
            <a:ext cx="9144000" cy="565200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 flipH="1">
            <a:off x="0" y="669267"/>
            <a:ext cx="314100" cy="565200"/>
          </a:xfrm>
          <a:prstGeom prst="rect">
            <a:avLst/>
          </a:prstGeom>
          <a:solidFill>
            <a:srgbClr val="E627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 rot="10800000" flipH="1">
            <a:off x="0" y="667733"/>
            <a:ext cx="9144000" cy="620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 rot="10800000" flipH="1">
            <a:off x="0" y="669267"/>
            <a:ext cx="9144000" cy="565200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/>
          <p:nvPr/>
        </p:nvSpPr>
        <p:spPr>
          <a:xfrm rot="10800000" flipH="1">
            <a:off x="0" y="669267"/>
            <a:ext cx="314100" cy="565200"/>
          </a:xfrm>
          <a:prstGeom prst="rect">
            <a:avLst/>
          </a:prstGeom>
          <a:solidFill>
            <a:srgbClr val="E627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 rot="10800000" flipH="1">
            <a:off x="0" y="669267"/>
            <a:ext cx="9144000" cy="565200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 rot="10800000" flipH="1">
            <a:off x="0" y="669267"/>
            <a:ext cx="314100" cy="565200"/>
          </a:xfrm>
          <a:prstGeom prst="rect">
            <a:avLst/>
          </a:prstGeom>
          <a:solidFill>
            <a:srgbClr val="E627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 rot="10800000" flipH="1">
            <a:off x="0" y="-12667"/>
            <a:ext cx="6613500" cy="688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8"/>
          <p:cNvSpPr/>
          <p:nvPr/>
        </p:nvSpPr>
        <p:spPr>
          <a:xfrm rot="10800000" flipH="1">
            <a:off x="0" y="466067"/>
            <a:ext cx="6605100" cy="565200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 rot="10800000" flipH="1">
            <a:off x="0" y="466067"/>
            <a:ext cx="226800" cy="565200"/>
          </a:xfrm>
          <a:prstGeom prst="rect">
            <a:avLst/>
          </a:prstGeom>
          <a:solidFill>
            <a:srgbClr val="E627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ubTitle" idx="1"/>
          </p:nvPr>
        </p:nvSpPr>
        <p:spPr>
          <a:xfrm>
            <a:off x="1102975" y="1117267"/>
            <a:ext cx="4045200" cy="9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265500" y="466067"/>
            <a:ext cx="6017700" cy="65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851550" y="3020700"/>
            <a:ext cx="4906200" cy="39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-4794" y="633295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 и описание 1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 rot="10800000" flipH="1">
            <a:off x="2530500" y="100"/>
            <a:ext cx="6613500" cy="688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9"/>
          <p:cNvSpPr/>
          <p:nvPr/>
        </p:nvSpPr>
        <p:spPr>
          <a:xfrm rot="10800000" flipH="1">
            <a:off x="2530500" y="478833"/>
            <a:ext cx="6605100" cy="565200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9"/>
          <p:cNvSpPr/>
          <p:nvPr/>
        </p:nvSpPr>
        <p:spPr>
          <a:xfrm rot="10800000" flipH="1">
            <a:off x="2530500" y="478833"/>
            <a:ext cx="226800" cy="565200"/>
          </a:xfrm>
          <a:prstGeom prst="rect">
            <a:avLst/>
          </a:prstGeom>
          <a:solidFill>
            <a:srgbClr val="E627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3633475" y="1130034"/>
            <a:ext cx="4045200" cy="9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2796000" y="478833"/>
            <a:ext cx="6017700" cy="65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3382050" y="3033467"/>
            <a:ext cx="4906200" cy="39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595306" y="63331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000000"/>
                </a:solidFill>
              </a:defRPr>
            </a:lvl1pPr>
            <a:lvl2pPr lvl="1" rtl="0">
              <a:buNone/>
              <a:defRPr>
                <a:solidFill>
                  <a:srgbClr val="000000"/>
                </a:solidFill>
              </a:defRPr>
            </a:lvl2pPr>
            <a:lvl3pPr lvl="2" rtl="0">
              <a:buNone/>
              <a:defRPr>
                <a:solidFill>
                  <a:srgbClr val="000000"/>
                </a:solidFill>
              </a:defRPr>
            </a:lvl3pPr>
            <a:lvl4pPr lvl="3" rtl="0">
              <a:buNone/>
              <a:defRPr>
                <a:solidFill>
                  <a:srgbClr val="000000"/>
                </a:solidFill>
              </a:defRPr>
            </a:lvl4pPr>
            <a:lvl5pPr lvl="4" rtl="0">
              <a:buNone/>
              <a:defRPr>
                <a:solidFill>
                  <a:srgbClr val="000000"/>
                </a:solidFill>
              </a:defRPr>
            </a:lvl5pPr>
            <a:lvl6pPr lvl="5" rtl="0">
              <a:buNone/>
              <a:defRPr>
                <a:solidFill>
                  <a:srgbClr val="000000"/>
                </a:solidFill>
              </a:defRPr>
            </a:lvl6pPr>
            <a:lvl7pPr lvl="6" rtl="0">
              <a:buNone/>
              <a:defRPr>
                <a:solidFill>
                  <a:srgbClr val="000000"/>
                </a:solidFill>
              </a:defRPr>
            </a:lvl7pPr>
            <a:lvl8pPr lvl="7" rtl="0">
              <a:buNone/>
              <a:defRPr>
                <a:solidFill>
                  <a:srgbClr val="000000"/>
                </a:solidFill>
              </a:defRPr>
            </a:lvl8pPr>
            <a:lvl9pPr lvl="8" rtl="0"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Char char="●"/>
              <a:defRPr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○"/>
              <a:defRPr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■"/>
              <a:defRPr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●"/>
              <a:defRPr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○"/>
              <a:defRPr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■"/>
              <a:defRPr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●"/>
              <a:defRPr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○"/>
              <a:defRPr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entury Gothic"/>
              <a:buChar char="■"/>
              <a:defRPr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ython/cpython/blob/2.7/Python/marshal.c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ython/cpython/blob/2.7/Python/marshal.c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ython/cpython/blob/2.7/Python/marshal.c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ython/cpython/blob/2.7/Python/marshal.c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ython/cpython/blob/2.7/Objects/codeobject.c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ython/cpython/blob/2.7/Python/marshal.c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ython/cpython/blob/2.7/Python/marshal.c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ython/cpython/blob/2.7/Python/marshal.c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ython/cpython/blob/2.7/Python/marshal.c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rakovskij-stanislav.github.io/Ya-profi-2019-bachelor/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>
            <a:off x="514961" y="2252230"/>
            <a:ext cx="8369539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>PYC-</a:t>
            </a:r>
            <a:r>
              <a:rPr lang="ru-RU" dirty="0" smtClean="0"/>
              <a:t>и </a:t>
            </a:r>
            <a:r>
              <a:rPr lang="ru-RU" dirty="0"/>
              <a:t>точёные: </a:t>
            </a:r>
            <a:r>
              <a:rPr lang="ru-RU" dirty="0" err="1" smtClean="0"/>
              <a:t>ревёрсим</a:t>
            </a:r>
            <a:r>
              <a:rPr lang="ru-RU" dirty="0" smtClean="0"/>
              <a:t> </a:t>
            </a:r>
            <a:r>
              <a:rPr lang="ru-RU" dirty="0"/>
              <a:t>питон прямо в </a:t>
            </a:r>
            <a:r>
              <a:rPr lang="ru-RU" dirty="0" err="1"/>
              <a:t>байткоде</a:t>
            </a:r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subTitle" idx="1"/>
          </p:nvPr>
        </p:nvSpPr>
        <p:spPr>
          <a:xfrm>
            <a:off x="514961" y="3648926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Раковский Станислав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</a:t>
            </a:r>
            <a:r>
              <a:rPr lang="en-US" dirty="0" smtClean="0"/>
              <a:t>isasm.me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92794"/>
            <a:ext cx="2198255" cy="6652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5" y="0"/>
            <a:ext cx="2272145" cy="1901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1700" y="1639833"/>
            <a:ext cx="8520600" cy="4987256"/>
          </a:xfrm>
        </p:spPr>
        <p:txBody>
          <a:bodyPr/>
          <a:lstStyle/>
          <a:p>
            <a:pPr marL="114300" indent="0">
              <a:buNone/>
            </a:pPr>
            <a:r>
              <a:rPr lang="en-US" sz="2400" b="1" dirty="0" err="1"/>
              <a:t>Pycdc</a:t>
            </a:r>
            <a:r>
              <a:rPr lang="en-US" sz="2400" dirty="0"/>
              <a:t> (</a:t>
            </a:r>
            <a:r>
              <a:rPr lang="en-US" sz="2400" dirty="0" err="1"/>
              <a:t>Decompyle</a:t>
            </a:r>
            <a:r>
              <a:rPr lang="en-US" sz="2400" dirty="0"/>
              <a:t>++) – </a:t>
            </a:r>
            <a:r>
              <a:rPr lang="ru-RU" sz="2400" dirty="0"/>
              <a:t>написан на </a:t>
            </a:r>
            <a:r>
              <a:rPr lang="en-US" sz="2400" dirty="0"/>
              <a:t>C++, </a:t>
            </a:r>
            <a:r>
              <a:rPr lang="ru-RU" sz="2400" dirty="0"/>
              <a:t>стоит особняком от остальных версий, так как самостоятельно имплементирует всю работу по разбору. Достаточно неточный вывод, но интересен с академической точки </a:t>
            </a:r>
            <a:r>
              <a:rPr lang="ru-RU" sz="2400" dirty="0" smtClean="0"/>
              <a:t>зрения.</a:t>
            </a:r>
            <a:endParaRPr lang="en-US" sz="2400" dirty="0"/>
          </a:p>
          <a:p>
            <a:pPr marL="114300" indent="0">
              <a:buNone/>
            </a:pPr>
            <a:r>
              <a:rPr lang="ru-RU" sz="2400" dirty="0" smtClean="0"/>
              <a:t>Создавался, когда актуальными</a:t>
            </a:r>
            <a:endParaRPr lang="en-US" sz="2400" dirty="0" smtClean="0"/>
          </a:p>
          <a:p>
            <a:pPr marL="114300" indent="0">
              <a:buNone/>
            </a:pPr>
            <a:r>
              <a:rPr lang="ru-RU" sz="2400" dirty="0" smtClean="0"/>
              <a:t>были версии 2.7.</a:t>
            </a:r>
            <a:r>
              <a:rPr lang="en-US" sz="2400" dirty="0" smtClean="0"/>
              <a:t>x (2011-2012)</a:t>
            </a:r>
          </a:p>
          <a:p>
            <a:pPr marL="114300" indent="0">
              <a:buNone/>
            </a:pPr>
            <a:r>
              <a:rPr lang="ru-RU" sz="2400" dirty="0" smtClean="0"/>
              <a:t>и 3.3</a:t>
            </a:r>
            <a:r>
              <a:rPr lang="en-US" sz="2400" dirty="0" smtClean="0"/>
              <a:t> (2012+)</a:t>
            </a:r>
            <a:r>
              <a:rPr lang="ru-RU" sz="2400" dirty="0" smtClean="0"/>
              <a:t>, но посильно</a:t>
            </a:r>
            <a:endParaRPr lang="en-US" sz="2400" dirty="0" smtClean="0"/>
          </a:p>
          <a:p>
            <a:pPr marL="114300" indent="0">
              <a:buNone/>
            </a:pPr>
            <a:r>
              <a:rPr lang="ru-RU" sz="2400" dirty="0" smtClean="0"/>
              <a:t>поддерживает и более свежие.</a:t>
            </a:r>
            <a:endParaRPr lang="en-US" sz="2400" dirty="0">
              <a:solidFill>
                <a:srgbClr val="FFC000"/>
              </a:solidFill>
            </a:endParaRPr>
          </a:p>
          <a:p>
            <a:pPr marL="114300" indent="0">
              <a:buNone/>
            </a:pPr>
            <a:endParaRPr lang="en-US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Whats’s</a:t>
            </a:r>
            <a:r>
              <a:rPr lang="en-US" dirty="0"/>
              <a:t> up, </a:t>
            </a:r>
            <a:r>
              <a:rPr lang="en-US" dirty="0" err="1"/>
              <a:t>PyInstaller</a:t>
            </a:r>
            <a:r>
              <a:rPr lang="en-US" dirty="0" smtClean="0"/>
              <a:t>?</a:t>
            </a:r>
            <a:r>
              <a:rPr lang="ru-RU" dirty="0" smtClean="0"/>
              <a:t> </a:t>
            </a:r>
            <a:r>
              <a:rPr lang="ru-RU" dirty="0" err="1" smtClean="0"/>
              <a:t>Декомпиляторы</a:t>
            </a:r>
            <a:endParaRPr lang="en-US" dirty="0"/>
          </a:p>
        </p:txBody>
      </p:sp>
      <p:pic>
        <p:nvPicPr>
          <p:cNvPr id="8" name="Picture 2" descr="Много Котят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7" y="3686468"/>
            <a:ext cx="3574473" cy="317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3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1700" y="1431636"/>
            <a:ext cx="8520600" cy="4660197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400" b="1" dirty="0" smtClean="0"/>
              <a:t>Оригинал</a:t>
            </a:r>
            <a:r>
              <a:rPr lang="en-US" sz="2400" dirty="0" smtClean="0"/>
              <a:t>/uncompyle6/</a:t>
            </a:r>
            <a:r>
              <a:rPr lang="en-US" sz="2400" dirty="0" err="1" smtClean="0"/>
              <a:t>pycdc</a:t>
            </a:r>
            <a:r>
              <a:rPr lang="en-US" sz="2400" dirty="0" smtClean="0"/>
              <a:t>, </a:t>
            </a:r>
            <a:r>
              <a:rPr lang="en-US" sz="2400" dirty="0" err="1" smtClean="0"/>
              <a:t>pyc</a:t>
            </a:r>
            <a:r>
              <a:rPr lang="en-US" sz="2400" dirty="0" smtClean="0"/>
              <a:t>-</a:t>
            </a:r>
            <a:r>
              <a:rPr lang="ru-RU" sz="2400" dirty="0" smtClean="0"/>
              <a:t>и из </a:t>
            </a:r>
            <a:r>
              <a:rPr lang="en-US" sz="2400" dirty="0" smtClean="0"/>
              <a:t>python 3.6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Whats’s</a:t>
            </a:r>
            <a:r>
              <a:rPr lang="en-US" dirty="0"/>
              <a:t> up, </a:t>
            </a:r>
            <a:r>
              <a:rPr lang="en-US" dirty="0" err="1" smtClean="0"/>
              <a:t>PyInstaller</a:t>
            </a:r>
            <a:r>
              <a:rPr lang="en-US" dirty="0" smtClean="0"/>
              <a:t>. </a:t>
            </a:r>
            <a:r>
              <a:rPr lang="en-US" dirty="0" err="1" smtClean="0"/>
              <a:t>Pycdc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09" y="2856774"/>
            <a:ext cx="8229029" cy="25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1700" y="1431636"/>
            <a:ext cx="8520600" cy="4660197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400" dirty="0" smtClean="0"/>
              <a:t>Оригинал</a:t>
            </a:r>
            <a:r>
              <a:rPr lang="en-US" sz="2400" dirty="0" smtClean="0"/>
              <a:t>/</a:t>
            </a:r>
            <a:r>
              <a:rPr lang="en-US" sz="2400" b="1" dirty="0" smtClean="0"/>
              <a:t>uncompyle6</a:t>
            </a:r>
            <a:r>
              <a:rPr lang="en-US" sz="2400" dirty="0" smtClean="0"/>
              <a:t>/</a:t>
            </a:r>
            <a:r>
              <a:rPr lang="en-US" sz="2400" dirty="0" err="1" smtClean="0"/>
              <a:t>pycdc</a:t>
            </a:r>
            <a:r>
              <a:rPr lang="en-US" sz="2400" dirty="0" smtClean="0"/>
              <a:t>, </a:t>
            </a:r>
            <a:r>
              <a:rPr lang="en-US" sz="2400" dirty="0" err="1" smtClean="0"/>
              <a:t>pyc</a:t>
            </a:r>
            <a:r>
              <a:rPr lang="en-US" sz="2400" dirty="0" smtClean="0"/>
              <a:t>-</a:t>
            </a:r>
            <a:r>
              <a:rPr lang="ru-RU" sz="2400" dirty="0" smtClean="0"/>
              <a:t>и из </a:t>
            </a:r>
            <a:r>
              <a:rPr lang="en-US" sz="2400" dirty="0" smtClean="0"/>
              <a:t>python 3.6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Whats’s</a:t>
            </a:r>
            <a:r>
              <a:rPr lang="en-US" dirty="0"/>
              <a:t> up, </a:t>
            </a:r>
            <a:r>
              <a:rPr lang="en-US" dirty="0" err="1" smtClean="0"/>
              <a:t>PyInstaller</a:t>
            </a:r>
            <a:r>
              <a:rPr lang="en-US" dirty="0" smtClean="0"/>
              <a:t>. </a:t>
            </a:r>
            <a:r>
              <a:rPr lang="en-US" dirty="0" err="1" smtClean="0"/>
              <a:t>Pycdc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t="4341"/>
          <a:stretch/>
        </p:blipFill>
        <p:spPr>
          <a:xfrm>
            <a:off x="404078" y="2937165"/>
            <a:ext cx="8554579" cy="223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1700" y="1431636"/>
            <a:ext cx="8520600" cy="4660197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400" dirty="0" smtClean="0"/>
              <a:t>Оригинал</a:t>
            </a:r>
            <a:r>
              <a:rPr lang="en-US" sz="2400" dirty="0" smtClean="0"/>
              <a:t>/uncompyle6/</a:t>
            </a:r>
            <a:r>
              <a:rPr lang="en-US" sz="2400" b="1" dirty="0" err="1" smtClean="0"/>
              <a:t>pycdc</a:t>
            </a:r>
            <a:r>
              <a:rPr lang="en-US" sz="2400" dirty="0" smtClean="0"/>
              <a:t>, </a:t>
            </a:r>
            <a:r>
              <a:rPr lang="en-US" sz="2400" dirty="0" err="1" smtClean="0"/>
              <a:t>pyc</a:t>
            </a:r>
            <a:r>
              <a:rPr lang="en-US" sz="2400" dirty="0" smtClean="0"/>
              <a:t>-</a:t>
            </a:r>
            <a:r>
              <a:rPr lang="ru-RU" sz="2400" dirty="0" smtClean="0"/>
              <a:t>и из </a:t>
            </a:r>
            <a:r>
              <a:rPr lang="en-US" sz="2400" dirty="0" smtClean="0"/>
              <a:t>python 3.6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Whats’s</a:t>
            </a:r>
            <a:r>
              <a:rPr lang="en-US" dirty="0"/>
              <a:t> up, </a:t>
            </a:r>
            <a:r>
              <a:rPr lang="en-US" dirty="0" err="1" smtClean="0"/>
              <a:t>PyInstaller</a:t>
            </a:r>
            <a:r>
              <a:rPr lang="en-US" dirty="0" smtClean="0"/>
              <a:t>. </a:t>
            </a:r>
            <a:r>
              <a:rPr lang="en-US" dirty="0" err="1" smtClean="0"/>
              <a:t>Pycdc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t="2530"/>
          <a:stretch/>
        </p:blipFill>
        <p:spPr>
          <a:xfrm>
            <a:off x="424304" y="2789382"/>
            <a:ext cx="8295391" cy="249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2400" b="1" dirty="0" err="1" smtClean="0"/>
              <a:t>pycdc</a:t>
            </a:r>
            <a:r>
              <a:rPr lang="en-US" sz="2400" dirty="0" smtClean="0"/>
              <a:t>, </a:t>
            </a:r>
            <a:r>
              <a:rPr lang="en-US" sz="2400" dirty="0" err="1" smtClean="0"/>
              <a:t>pyc</a:t>
            </a:r>
            <a:r>
              <a:rPr lang="en-US" sz="2400" dirty="0" smtClean="0"/>
              <a:t>-</a:t>
            </a:r>
            <a:r>
              <a:rPr lang="ru-RU" sz="2400" dirty="0" smtClean="0"/>
              <a:t>и из </a:t>
            </a:r>
            <a:r>
              <a:rPr lang="en-US" sz="2400" dirty="0" smtClean="0"/>
              <a:t>python 3.7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Whats’s</a:t>
            </a:r>
            <a:r>
              <a:rPr lang="en-US" dirty="0"/>
              <a:t> up, </a:t>
            </a:r>
            <a:r>
              <a:rPr lang="en-US" dirty="0" err="1" smtClean="0"/>
              <a:t>PyInstaller</a:t>
            </a:r>
            <a:r>
              <a:rPr lang="en-US" dirty="0" smtClean="0"/>
              <a:t>? </a:t>
            </a:r>
            <a:r>
              <a:rPr lang="en-US" dirty="0" err="1" smtClean="0"/>
              <a:t>Pycdc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87" y="2762474"/>
            <a:ext cx="6530426" cy="31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1700" y="1639833"/>
            <a:ext cx="8520600" cy="5050216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Что происходит, если запускать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latin typeface="Century Gothic" panose="020B0502020202020204" pitchFamily="34" charset="0"/>
              </a:rPr>
              <a:t>pyinstxtractor</a:t>
            </a:r>
            <a:r>
              <a:rPr lang="ru-RU" dirty="0" smtClean="0">
                <a:latin typeface="Century Gothic" panose="020B0502020202020204" pitchFamily="34" charset="0"/>
              </a:rPr>
              <a:t> не в той версии</a:t>
            </a:r>
            <a:br>
              <a:rPr lang="ru-RU" dirty="0" smtClean="0">
                <a:latin typeface="Century Gothic" panose="020B0502020202020204" pitchFamily="34" charset="0"/>
              </a:rPr>
            </a:br>
            <a:r>
              <a:rPr lang="ru-RU" dirty="0" smtClean="0">
                <a:latin typeface="Century Gothic" panose="020B0502020202020204" pitchFamily="34" charset="0"/>
              </a:rPr>
              <a:t>(например, используем </a:t>
            </a:r>
            <a:r>
              <a:rPr lang="en-US" dirty="0" smtClean="0">
                <a:latin typeface="Century Gothic" panose="020B0502020202020204" pitchFamily="34" charset="0"/>
              </a:rPr>
              <a:t>Python 3.6, </a:t>
            </a:r>
            <a:r>
              <a:rPr lang="ru-RU" dirty="0" smtClean="0">
                <a:latin typeface="Century Gothic" panose="020B0502020202020204" pitchFamily="34" charset="0"/>
              </a:rPr>
              <a:t>когда </a:t>
            </a:r>
            <a:r>
              <a:rPr lang="ru-RU" dirty="0" err="1" smtClean="0">
                <a:latin typeface="Century Gothic" panose="020B0502020202020204" pitchFamily="34" charset="0"/>
              </a:rPr>
              <a:t>бинарь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Python 3.8)</a:t>
            </a:r>
            <a:r>
              <a:rPr lang="ru-RU" dirty="0" smtClean="0">
                <a:latin typeface="Century Gothic" panose="020B0502020202020204" pitchFamily="34" charset="0"/>
              </a:rPr>
              <a:t>: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[!]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Warning: This script is running in a different Python version than the one used to build the executable.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[!] Please run this script in Python38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to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prevent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extraction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errors during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unmarshalling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Uncompyle6 </a:t>
            </a:r>
            <a:r>
              <a:rPr lang="ru-RU" dirty="0" smtClean="0">
                <a:latin typeface="Consolas" panose="020B0609020204030204" pitchFamily="49" charset="0"/>
              </a:rPr>
              <a:t>ругается:</a:t>
            </a:r>
          </a:p>
          <a:p>
            <a:pPr marL="114300" indent="0">
              <a:buNone/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Traceback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 (most recent call last):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...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co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marshal.loads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(bytecode)</a:t>
            </a:r>
          </a:p>
          <a:p>
            <a:pPr marL="114300" indent="0">
              <a:buNone/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ValueError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: bad marshal data (unknown type code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Решение: проставить вручную правильную магию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 err="1" smtClean="0"/>
              <a:t>xdis.magics.versions</a:t>
            </a:r>
            <a:r>
              <a:rPr lang="en-US" dirty="0" smtClean="0"/>
              <a:t>, </a:t>
            </a:r>
            <a:r>
              <a:rPr lang="en-US" dirty="0" err="1" smtClean="0"/>
              <a:t>pycdc</a:t>
            </a:r>
            <a:r>
              <a:rPr lang="en-US" dirty="0" smtClean="0"/>
              <a:t> sources</a:t>
            </a:r>
            <a:endParaRPr lang="en-US" dirty="0"/>
          </a:p>
          <a:p>
            <a:pPr marL="11430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Whats’s</a:t>
            </a:r>
            <a:r>
              <a:rPr lang="en-US" dirty="0"/>
              <a:t> up, </a:t>
            </a:r>
            <a:r>
              <a:rPr lang="en-US" dirty="0" err="1"/>
              <a:t>PyInstaller</a:t>
            </a:r>
            <a:r>
              <a:rPr lang="en-US" dirty="0" smtClean="0"/>
              <a:t>? </a:t>
            </a:r>
            <a:r>
              <a:rPr lang="ru-RU" dirty="0" smtClean="0"/>
              <a:t>Версионность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288" b="5713"/>
          <a:stretch/>
        </p:blipFill>
        <p:spPr>
          <a:xfrm>
            <a:off x="6695682" y="3131127"/>
            <a:ext cx="2448318" cy="37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Акт 2. Структура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05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62472" y="1948873"/>
            <a:ext cx="8169827" cy="4142960"/>
          </a:xfrm>
        </p:spPr>
        <p:txBody>
          <a:bodyPr/>
          <a:lstStyle/>
          <a:p>
            <a:pPr marL="114300" indent="0">
              <a:buNone/>
            </a:pPr>
            <a:endParaRPr lang="pt-BR" sz="1600" dirty="0" smtClean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pt-BR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pt-BR" sz="1600" dirty="0" smtClean="0">
                <a:latin typeface="Consolas" panose="020B0609020204030204" pitchFamily="49" charset="0"/>
              </a:rPr>
              <a:t>00000000</a:t>
            </a:r>
            <a:r>
              <a:rPr lang="pt-BR" sz="1600" dirty="0">
                <a:latin typeface="Consolas" panose="020B0609020204030204" pitchFamily="49" charset="0"/>
              </a:rPr>
              <a:t>: 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03f3 0d0a </a:t>
            </a:r>
            <a:r>
              <a:rPr lang="pt-BR" sz="1600" dirty="0">
                <a:solidFill>
                  <a:srgbClr val="00B0F0"/>
                </a:solidFill>
                <a:latin typeface="Consolas" panose="020B0609020204030204" pitchFamily="49" charset="0"/>
              </a:rPr>
              <a:t>7560 e35f 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63</a:t>
            </a:r>
            <a:r>
              <a:rPr lang="pt-BR" sz="1600" dirty="0">
                <a:latin typeface="Consolas" panose="020B0609020204030204" pitchFamily="49" charset="0"/>
              </a:rPr>
              <a:t>00 0000 0000 0000  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....</a:t>
            </a:r>
            <a:r>
              <a:rPr lang="pt-BR" sz="1600" dirty="0">
                <a:solidFill>
                  <a:srgbClr val="00B0F0"/>
                </a:solidFill>
                <a:latin typeface="Consolas" panose="020B0609020204030204" pitchFamily="49" charset="0"/>
              </a:rPr>
              <a:t>u`._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c</a:t>
            </a:r>
            <a:r>
              <a:rPr lang="pt-BR" sz="1600" dirty="0">
                <a:latin typeface="Consolas" panose="020B0609020204030204" pitchFamily="49" charset="0"/>
              </a:rPr>
              <a:t>.......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00000010: 0001 0000 0040 0000 0073 0a00 0000 6400  .....@...s....d.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00000020: 005a 0000 6401 0053 2802 0000 0073 0900  .Z..d..S(....s..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00000030: 0000 5665 7273 696f 6e20 314e 2801 0000  ..Version 1N(...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00000040: 0074 0600 0000 616e 616e 6173 2800 0000  .t....ananas(...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00000050: 0028 0000 0000 2800 0000 0073 1800 0000  .(....(....s....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00000060: 2f6d 6e74 2f63 2f67 656e 5f70 7963 2f63  /mnt/c/gen_pyc/c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00000070: 6f6e 6669 672e 7079 7408 0000 003c 6d6f  onfig.pyt....&lt;mo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00000080: 6475 6c65 3e01 0000 0074 0000 0000       dule&gt;....t</a:t>
            </a:r>
            <a:r>
              <a:rPr lang="pt-BR" sz="1600" dirty="0" smtClean="0">
                <a:latin typeface="Consolas" panose="020B0609020204030204" pitchFamily="49" charset="0"/>
              </a:rPr>
              <a:t>....</a:t>
            </a:r>
          </a:p>
          <a:p>
            <a:pPr marL="114300" indent="0">
              <a:buNone/>
            </a:pPr>
            <a:endParaRPr lang="pt-BR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pt-BR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DWORD LE Magic (0x0a0df303 – for py2)</a:t>
            </a:r>
          </a:p>
          <a:p>
            <a:pPr marL="114300" indent="0">
              <a:buNone/>
            </a:pPr>
            <a:r>
              <a:rPr lang="en-US" sz="1600" dirty="0" smtClean="0">
                <a:solidFill>
                  <a:srgbClr val="00B0F0"/>
                </a:solidFill>
                <a:latin typeface="Consolas" panose="020B0609020204030204" pitchFamily="49" charset="0"/>
              </a:rPr>
              <a:t>DWORD LE</a:t>
            </a: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B0F0"/>
                </a:solidFill>
                <a:latin typeface="Consolas" panose="020B0609020204030204" pitchFamily="49" charset="0"/>
              </a:rPr>
              <a:t>Timestamp (0x5fe36075 = 23.12.2020 15:21:25 by epoch)</a:t>
            </a:r>
          </a:p>
          <a:p>
            <a:pPr marL="114300" indent="0">
              <a:buNone/>
            </a:pPr>
            <a:endParaRPr lang="en-US" sz="1600" dirty="0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PYC: 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62472" y="1948873"/>
            <a:ext cx="8169827" cy="4142960"/>
          </a:xfrm>
        </p:spPr>
        <p:txBody>
          <a:bodyPr/>
          <a:lstStyle/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  <a:hlinkClick r:id="rId2"/>
              </a:rPr>
              <a:t>https://</a:t>
            </a:r>
            <a:r>
              <a:rPr lang="pt-BR" sz="1600" dirty="0" smtClean="0">
                <a:latin typeface="Consolas" panose="020B0609020204030204" pitchFamily="49" charset="0"/>
                <a:hlinkClick r:id="rId2"/>
              </a:rPr>
              <a:t>github.com/python/cpython/blob/2.7/Python/marshal.c</a:t>
            </a:r>
            <a:endParaRPr lang="pt-BR" sz="1600" dirty="0" smtClean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pt-BR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pt-BR" sz="1600" dirty="0" smtClean="0">
                <a:latin typeface="Consolas" panose="020B0609020204030204" pitchFamily="49" charset="0"/>
              </a:rPr>
              <a:t>00000000</a:t>
            </a:r>
            <a:r>
              <a:rPr lang="pt-BR" sz="1600" dirty="0">
                <a:latin typeface="Consolas" panose="020B0609020204030204" pitchFamily="49" charset="0"/>
              </a:rPr>
              <a:t>: 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03f3 0d0a </a:t>
            </a:r>
            <a:r>
              <a:rPr lang="pt-BR" sz="1600" dirty="0">
                <a:solidFill>
                  <a:srgbClr val="00B0F0"/>
                </a:solidFill>
                <a:latin typeface="Consolas" panose="020B0609020204030204" pitchFamily="49" charset="0"/>
              </a:rPr>
              <a:t>7560 e35f 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63</a:t>
            </a:r>
            <a:r>
              <a:rPr lang="pt-BR" sz="1600" dirty="0">
                <a:latin typeface="Consolas" panose="020B0609020204030204" pitchFamily="49" charset="0"/>
              </a:rPr>
              <a:t>00 0000 0000 0000  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....</a:t>
            </a:r>
            <a:r>
              <a:rPr lang="pt-BR" sz="1600" dirty="0">
                <a:solidFill>
                  <a:srgbClr val="00B0F0"/>
                </a:solidFill>
                <a:latin typeface="Consolas" panose="020B0609020204030204" pitchFamily="49" charset="0"/>
              </a:rPr>
              <a:t>u`._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c</a:t>
            </a:r>
            <a:r>
              <a:rPr lang="pt-BR" sz="1600" dirty="0">
                <a:latin typeface="Consolas" panose="020B0609020204030204" pitchFamily="49" charset="0"/>
              </a:rPr>
              <a:t>.......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00000010: 0001 0000 0040 0000 0073 0a00 0000 6400  .....@...s....d.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00000020: 005a 0000 6401 0053 2802 0000 0073 0900  .Z..d..S(....s..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00000030: 0000 5665 7273 696f 6e20 314e 2801 0000  ..Version 1N(...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00000040: 0074 0600 0000 616e 616e 6173 2800 0000  .t....ananas(...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00000050: 0028 0000 0000 2800 0000 0073 1800 0000  .(....(....s....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00000060: 2f6d 6e74 2f63 2f67 656e 5f70 7963 2f63  /mnt/c/gen_pyc/c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00000070: 6f6e 6669 672e 7079 7408 0000 003c 6d6f  onfig.pyt....&lt;mo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00000080: 6475 6c65 3e01 0000 0074 0000 0000       dule&gt;....t</a:t>
            </a:r>
            <a:r>
              <a:rPr lang="pt-BR" sz="1600" dirty="0" smtClean="0">
                <a:latin typeface="Consolas" panose="020B0609020204030204" pitchFamily="49" charset="0"/>
              </a:rPr>
              <a:t>....</a:t>
            </a:r>
          </a:p>
          <a:p>
            <a:pPr marL="114300" indent="0">
              <a:buNone/>
            </a:pPr>
            <a:endParaRPr lang="pt-BR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x63: TYPE_CODE</a:t>
            </a:r>
          </a:p>
          <a:p>
            <a:pPr marL="114300" indent="0">
              <a:buNone/>
            </a:pPr>
            <a:endParaRPr lang="en-US" sz="1600" dirty="0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PYC: 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62473" y="1450110"/>
            <a:ext cx="8169827" cy="4142960"/>
          </a:xfrm>
        </p:spPr>
        <p:txBody>
          <a:bodyPr/>
          <a:lstStyle/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  <a:hlinkClick r:id="rId2"/>
              </a:rPr>
              <a:t>https://</a:t>
            </a:r>
            <a:r>
              <a:rPr lang="pt-BR" sz="1600" dirty="0" smtClean="0">
                <a:latin typeface="Consolas" panose="020B0609020204030204" pitchFamily="49" charset="0"/>
                <a:hlinkClick r:id="rId2"/>
              </a:rPr>
              <a:t>github.com/python/cpython/blob/2.7/Python/marshal.c</a:t>
            </a:r>
            <a:endParaRPr lang="pt-BR" sz="1600" dirty="0" smtClean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pt-BR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w_byte TYPE_CODE</a:t>
            </a:r>
          </a:p>
          <a:p>
            <a:pPr marL="114300" indent="0">
              <a:buNone/>
            </a:pP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w_long co-&gt;co_argcount</a:t>
            </a:r>
          </a:p>
          <a:p>
            <a:pPr marL="114300" indent="0">
              <a:buNone/>
            </a:pPr>
            <a:r>
              <a:rPr lang="pt-BR" sz="1600" dirty="0">
                <a:solidFill>
                  <a:srgbClr val="FFC000"/>
                </a:solidFill>
                <a:latin typeface="Consolas" panose="020B0609020204030204" pitchFamily="49" charset="0"/>
              </a:rPr>
              <a:t>w_long co-&gt;co_nlocals</a:t>
            </a:r>
          </a:p>
          <a:p>
            <a:pPr marL="114300" indent="0">
              <a:buNone/>
            </a:pPr>
            <a:r>
              <a:rPr lang="pt-BR" sz="1600" dirty="0">
                <a:solidFill>
                  <a:srgbClr val="FFFF00"/>
                </a:solidFill>
                <a:latin typeface="Consolas" panose="020B0609020204030204" pitchFamily="49" charset="0"/>
              </a:rPr>
              <a:t>w_long co-&gt;co_stacksize</a:t>
            </a:r>
          </a:p>
          <a:p>
            <a:pPr marL="114300" indent="0">
              <a:buNone/>
            </a:pPr>
            <a:r>
              <a:rPr lang="pt-BR" sz="1600" dirty="0">
                <a:solidFill>
                  <a:srgbClr val="92D050"/>
                </a:solidFill>
                <a:latin typeface="Consolas" panose="020B0609020204030204" pitchFamily="49" charset="0"/>
              </a:rPr>
              <a:t>w_long co-&gt;co_flags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co-&gt;co_code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co-&gt;co_consts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co-&gt;co_names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co-&gt;co_varnames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co-&gt;co_freevars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co-&gt;co_cellvars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co-&gt;co_filename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co-&gt;co_name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w_long co-&gt;co_firstlineno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co-&gt;co_lnotab</a:t>
            </a:r>
            <a:endParaRPr lang="en-US" sz="1600" dirty="0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PYC: 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Акт 1. Источники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62472" y="1948873"/>
            <a:ext cx="8169827" cy="4729018"/>
          </a:xfrm>
        </p:spPr>
        <p:txBody>
          <a:bodyPr/>
          <a:lstStyle/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  <a:hlinkClick r:id="rId2"/>
              </a:rPr>
              <a:t>https://</a:t>
            </a:r>
            <a:r>
              <a:rPr lang="pt-BR" sz="1600" dirty="0" smtClean="0">
                <a:latin typeface="Consolas" panose="020B0609020204030204" pitchFamily="49" charset="0"/>
                <a:hlinkClick r:id="rId2"/>
              </a:rPr>
              <a:t>github.com/python/cpython/blob/2.7/Python/marshal.c</a:t>
            </a:r>
            <a:endParaRPr lang="pt-BR" sz="1600" dirty="0" smtClean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pt-BR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pt-BR" sz="1600" dirty="0" smtClean="0">
                <a:latin typeface="Consolas" panose="020B0609020204030204" pitchFamily="49" charset="0"/>
              </a:rPr>
              <a:t>00000000</a:t>
            </a:r>
            <a:r>
              <a:rPr lang="pt-BR" sz="1600" dirty="0">
                <a:latin typeface="Consolas" panose="020B0609020204030204" pitchFamily="49" charset="0"/>
              </a:rPr>
              <a:t>: 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03f3 0d0a </a:t>
            </a:r>
            <a:r>
              <a:rPr lang="pt-BR" sz="1600" dirty="0">
                <a:latin typeface="Consolas" panose="020B0609020204030204" pitchFamily="49" charset="0"/>
              </a:rPr>
              <a:t>04ad e45f </a:t>
            </a:r>
            <a:r>
              <a:rPr lang="pt-BR" sz="1600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63</a:t>
            </a:r>
            <a:r>
              <a:rPr lang="pt-BR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00 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0000 00</a:t>
            </a:r>
            <a:r>
              <a:rPr lang="pt-BR" sz="1600" dirty="0">
                <a:solidFill>
                  <a:srgbClr val="FFC000"/>
                </a:solidFill>
                <a:latin typeface="Consolas" panose="020B0609020204030204" pitchFamily="49" charset="0"/>
              </a:rPr>
              <a:t>00 0000</a:t>
            </a:r>
            <a:r>
              <a:rPr lang="pt-BR" sz="1600" dirty="0">
                <a:latin typeface="Consolas" panose="020B0609020204030204" pitchFamily="49" charset="0"/>
              </a:rPr>
              <a:t>  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....u`._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c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....</a:t>
            </a:r>
            <a:r>
              <a:rPr lang="pt-BR" sz="1600" dirty="0">
                <a:solidFill>
                  <a:srgbClr val="FFC000"/>
                </a:solidFill>
                <a:latin typeface="Consolas" panose="020B0609020204030204" pitchFamily="49" charset="0"/>
              </a:rPr>
              <a:t>...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00000010: </a:t>
            </a:r>
            <a:r>
              <a:rPr lang="pt-BR" sz="1600" dirty="0">
                <a:solidFill>
                  <a:srgbClr val="FFC000"/>
                </a:solidFill>
                <a:latin typeface="Consolas" panose="020B0609020204030204" pitchFamily="49" charset="0"/>
              </a:rPr>
              <a:t>00</a:t>
            </a:r>
            <a:r>
              <a:rPr lang="pt-BR" sz="1600" dirty="0">
                <a:solidFill>
                  <a:srgbClr val="FFFF00"/>
                </a:solidFill>
                <a:latin typeface="Consolas" panose="020B0609020204030204" pitchFamily="49" charset="0"/>
              </a:rPr>
              <a:t>01 0000 00</a:t>
            </a:r>
            <a:r>
              <a:rPr lang="pt-BR" sz="1600" dirty="0">
                <a:solidFill>
                  <a:srgbClr val="92D050"/>
                </a:solidFill>
                <a:latin typeface="Consolas" panose="020B0609020204030204" pitchFamily="49" charset="0"/>
              </a:rPr>
              <a:t>40 0000 00</a:t>
            </a:r>
            <a:r>
              <a:rPr lang="pt-BR" sz="1600" dirty="0">
                <a:latin typeface="Consolas" panose="020B0609020204030204" pitchFamily="49" charset="0"/>
              </a:rPr>
              <a:t>73 </a:t>
            </a:r>
            <a:r>
              <a:rPr lang="pt-BR" sz="1600" dirty="0" smtClean="0">
                <a:latin typeface="Consolas" panose="020B0609020204030204" pitchFamily="49" charset="0"/>
              </a:rPr>
              <a:t>1000 </a:t>
            </a:r>
            <a:r>
              <a:rPr lang="pt-BR" sz="1600" dirty="0">
                <a:latin typeface="Consolas" panose="020B0609020204030204" pitchFamily="49" charset="0"/>
              </a:rPr>
              <a:t>0000 6400  </a:t>
            </a:r>
            <a:r>
              <a:rPr lang="pt-BR" sz="1600" dirty="0">
                <a:solidFill>
                  <a:srgbClr val="FFC000"/>
                </a:solidFill>
                <a:latin typeface="Consolas" panose="020B0609020204030204" pitchFamily="49" charset="0"/>
              </a:rPr>
              <a:t>.</a:t>
            </a:r>
            <a:r>
              <a:rPr lang="pt-BR" sz="1600" dirty="0">
                <a:solidFill>
                  <a:srgbClr val="FFFF00"/>
                </a:solidFill>
                <a:latin typeface="Consolas" panose="020B0609020204030204" pitchFamily="49" charset="0"/>
              </a:rPr>
              <a:t>....</a:t>
            </a:r>
            <a:r>
              <a:rPr lang="pt-BR" sz="1600" dirty="0">
                <a:solidFill>
                  <a:srgbClr val="92D050"/>
                </a:solidFill>
                <a:latin typeface="Consolas" panose="020B0609020204030204" pitchFamily="49" charset="0"/>
              </a:rPr>
              <a:t>@...</a:t>
            </a:r>
            <a:r>
              <a:rPr lang="pt-BR" sz="1600" dirty="0">
                <a:latin typeface="Consolas" panose="020B0609020204030204" pitchFamily="49" charset="0"/>
              </a:rPr>
              <a:t>s....d.</a:t>
            </a:r>
          </a:p>
          <a:p>
            <a:pPr marL="114300" indent="0">
              <a:buNone/>
            </a:pPr>
            <a:r>
              <a:rPr lang="pt-BR" sz="1600" dirty="0" smtClean="0">
                <a:latin typeface="Consolas" panose="020B0609020204030204" pitchFamily="49" charset="0"/>
              </a:rPr>
              <a:t>00000020</a:t>
            </a:r>
            <a:r>
              <a:rPr lang="pt-BR" sz="1600" dirty="0">
                <a:latin typeface="Consolas" panose="020B0609020204030204" pitchFamily="49" charset="0"/>
              </a:rPr>
              <a:t>: 005a 0000 6401 005a 0100 6402 0053 2803  .Z..d..Z..d..S(.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00000030: 0000 0073 0900 0000 5665 7273 696f 6e20  ...s....Version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00000040: 3174 0300 0000 3132 334e 2802 0000 0074  1t....123N(....t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00000050: 0600 0000 616e 616e 6173 7402 0000 0061  ....ananast....a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00000060: 6128 0000 0000 2800 0000 0028 0000 0000  a(....(....(....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00000070: 7309 0000 0063 6f6e 6669 672e 7079 7408  s....config.pyt.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00000080: 0000 003c 6d6f 6475 6c65 3e01 0000 0073  ...&lt;module&gt;....s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00000090: 0200 0000 0601                           </a:t>
            </a:r>
            <a:r>
              <a:rPr lang="pt-BR" sz="1600" dirty="0" smtClean="0">
                <a:latin typeface="Consolas" panose="020B0609020204030204" pitchFamily="49" charset="0"/>
              </a:rPr>
              <a:t>......</a:t>
            </a:r>
            <a:endParaRPr lang="pt-BR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co_argcount</a:t>
            </a: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= 0</a:t>
            </a:r>
          </a:p>
          <a:p>
            <a:pPr marL="114300" indent="0">
              <a:buNone/>
            </a:pPr>
            <a:r>
              <a:rPr lang="en-US" sz="1600" dirty="0" err="1" smtClean="0">
                <a:solidFill>
                  <a:srgbClr val="FFC000"/>
                </a:solidFill>
                <a:latin typeface="Consolas" panose="020B0609020204030204" pitchFamily="49" charset="0"/>
              </a:rPr>
              <a:t>co_nlocals</a:t>
            </a:r>
            <a:r>
              <a:rPr lang="en-US" sz="1600" dirty="0" smtClean="0">
                <a:solidFill>
                  <a:srgbClr val="FFC000"/>
                </a:solidFill>
                <a:latin typeface="Consolas" panose="020B0609020204030204" pitchFamily="49" charset="0"/>
              </a:rPr>
              <a:t> = 0</a:t>
            </a:r>
          </a:p>
          <a:p>
            <a:pPr marL="114300" indent="0">
              <a:buNone/>
            </a:pP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</a:rPr>
              <a:t>co_stacksize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 = 1</a:t>
            </a:r>
          </a:p>
          <a:p>
            <a:pPr marL="114300" indent="0">
              <a:buNone/>
            </a:pPr>
            <a:r>
              <a:rPr lang="en-US" sz="1600" dirty="0" err="1" smtClean="0">
                <a:solidFill>
                  <a:srgbClr val="92D050"/>
                </a:solidFill>
                <a:latin typeface="Consolas" panose="020B0609020204030204" pitchFamily="49" charset="0"/>
              </a:rPr>
              <a:t>co_flags</a:t>
            </a:r>
            <a:r>
              <a:rPr lang="en-US" sz="1600" dirty="0" smtClean="0">
                <a:solidFill>
                  <a:srgbClr val="92D050"/>
                </a:solidFill>
                <a:latin typeface="Consolas" panose="020B0609020204030204" pitchFamily="49" charset="0"/>
              </a:rPr>
              <a:t> = 0x40</a:t>
            </a:r>
          </a:p>
          <a:p>
            <a:pPr marL="114300" indent="0">
              <a:buNone/>
            </a:pPr>
            <a:endParaRPr lang="en-US" sz="1600" dirty="0" smtClean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 smtClean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PYC: 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62473" y="1450110"/>
            <a:ext cx="8169827" cy="4142960"/>
          </a:xfrm>
        </p:spPr>
        <p:txBody>
          <a:bodyPr/>
          <a:lstStyle/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  <a:hlinkClick r:id="rId2"/>
              </a:rPr>
              <a:t>https://</a:t>
            </a:r>
            <a:r>
              <a:rPr lang="pt-BR" sz="1600" dirty="0" smtClean="0">
                <a:latin typeface="Consolas" panose="020B0609020204030204" pitchFamily="49" charset="0"/>
                <a:hlinkClick r:id="rId2"/>
              </a:rPr>
              <a:t>github.com/python/cpython/blob/2.7/Python/marshal.c</a:t>
            </a:r>
            <a:endParaRPr lang="pt-BR" sz="1600" dirty="0" smtClean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pt-BR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w_byte TYPE_CODE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w_long co-&gt;co_argcount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w_long co-&gt;co_nlocals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w_long co-&gt;co_stacksize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w_long co-&gt;co_flags</a:t>
            </a:r>
          </a:p>
          <a:p>
            <a:pPr marL="114300" indent="0">
              <a:buNone/>
            </a:pP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w_object co-&gt;co_code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co-&gt;co_consts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co-&gt;co_names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co-&gt;co_varnames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co-&gt;co_freevars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co-&gt;co_cellvars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co-&gt;co_filename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co-&gt;co_name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w_long co-&gt;co_firstlineno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co-&gt;co_lnotab</a:t>
            </a:r>
            <a:endParaRPr lang="en-US" sz="1600" dirty="0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PYC: 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62472" y="1948873"/>
            <a:ext cx="8169827" cy="4729018"/>
          </a:xfrm>
        </p:spPr>
        <p:txBody>
          <a:bodyPr/>
          <a:lstStyle/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  <a:hlinkClick r:id="rId2"/>
              </a:rPr>
              <a:t>https://</a:t>
            </a:r>
            <a:r>
              <a:rPr lang="pt-BR" sz="1600" dirty="0" smtClean="0">
                <a:latin typeface="Consolas" panose="020B0609020204030204" pitchFamily="49" charset="0"/>
                <a:hlinkClick r:id="rId2"/>
              </a:rPr>
              <a:t>github.com/python/cpython/blob/2.7/Objects/codeobject.c</a:t>
            </a:r>
            <a:endParaRPr lang="ru-RU" sz="1600" dirty="0" smtClean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pt-BR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00000000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: 03f3 0d0a 04ad e45f </a:t>
            </a: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6300 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 0000 0000  ....u`._c.......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00000010: 0001 0000 0040 0000 00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73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  <a:r>
              <a:rPr lang="pt-BR" sz="1600" dirty="0" smtClean="0">
                <a:solidFill>
                  <a:srgbClr val="FFC000"/>
                </a:solidFill>
                <a:latin typeface="Consolas" panose="020B0609020204030204" pitchFamily="49" charset="0"/>
              </a:rPr>
              <a:t>1000 </a:t>
            </a:r>
            <a:r>
              <a:rPr lang="pt-BR" sz="1600" dirty="0">
                <a:solidFill>
                  <a:srgbClr val="FFC000"/>
                </a:solidFill>
                <a:latin typeface="Consolas" panose="020B0609020204030204" pitchFamily="49" charset="0"/>
              </a:rPr>
              <a:t>0000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  <a:r>
              <a:rPr lang="pt-BR" sz="1600" dirty="0">
                <a:solidFill>
                  <a:srgbClr val="00B0F0"/>
                </a:solidFill>
                <a:latin typeface="Consolas" panose="020B0609020204030204" pitchFamily="49" charset="0"/>
              </a:rPr>
              <a:t>6400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  .....@...s....d.</a:t>
            </a:r>
          </a:p>
          <a:p>
            <a:pPr marL="114300" indent="0">
              <a:buNone/>
            </a:pP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00000020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: </a:t>
            </a:r>
            <a:r>
              <a:rPr lang="pt-BR" sz="1600" dirty="0">
                <a:solidFill>
                  <a:srgbClr val="00B0F0"/>
                </a:solidFill>
                <a:latin typeface="Consolas" panose="020B0609020204030204" pitchFamily="49" charset="0"/>
              </a:rPr>
              <a:t>005a 0000 6401 005a 0100 6402 0053 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2803  .Z..d..Z..d..S(.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00000030: 0000 0073 0900 0000 5665 7273 696f 6e20  ...s....Version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00000040: 3174 0300 0000 3132 334e 2802 0000 0074  1t....123N(....t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00000050: 0600 0000 616e 616e 6173 7402 0000 0061  ....ananast....a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00000060: 6128 0000 0000 2800 0000 0028 0000 0000  a(....(....(....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00000070: 7309 0000 0063 6f6e 6669 672e 7079 7408  s....config.pyt.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00000080: 0000 003c 6d6f 6475 6c65 3e01 0000 0073  ...&lt;module&gt;....s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00000090: 0200 0000 0601                           </a:t>
            </a: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......</a:t>
            </a:r>
            <a:endParaRPr lang="pt-BR" sz="1600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 smtClean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0x73 – TYPE_STRING</a:t>
            </a:r>
          </a:p>
          <a:p>
            <a:pPr marL="114300" indent="0">
              <a:buNone/>
            </a:pPr>
            <a:r>
              <a:rPr lang="en-US" sz="1600" dirty="0" smtClean="0">
                <a:solidFill>
                  <a:srgbClr val="FFC000"/>
                </a:solidFill>
                <a:latin typeface="Consolas" panose="020B0609020204030204" pitchFamily="49" charset="0"/>
              </a:rPr>
              <a:t>0x10 – length</a:t>
            </a:r>
          </a:p>
          <a:p>
            <a:pPr marL="114300" indent="0">
              <a:buNone/>
            </a:pPr>
            <a:r>
              <a:rPr lang="en-US" sz="1600" dirty="0" smtClean="0">
                <a:solidFill>
                  <a:srgbClr val="00B0F0"/>
                </a:solidFill>
                <a:latin typeface="Consolas" panose="020B0609020204030204" pitchFamily="49" charset="0"/>
              </a:rPr>
              <a:t>64... - code</a:t>
            </a:r>
          </a:p>
          <a:p>
            <a:pPr marL="114300" indent="0">
              <a:buNone/>
            </a:pPr>
            <a:endParaRPr lang="en-US" sz="16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PYC: 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62472" y="1948873"/>
            <a:ext cx="8169827" cy="4729018"/>
          </a:xfrm>
        </p:spPr>
        <p:txBody>
          <a:bodyPr/>
          <a:lstStyle/>
          <a:p>
            <a:pPr marL="114300" indent="0">
              <a:buNone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&gt;&gt;&gt;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dis.dis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('d\x00\x00Z\x00\x00d\x01\x00Z\x01\x00d\x02\x00S')</a:t>
            </a:r>
          </a:p>
          <a:p>
            <a:pPr marL="114300" indent="0">
              <a:buNone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          0 LOAD_CONST          0 (0)</a:t>
            </a:r>
          </a:p>
          <a:p>
            <a:pPr marL="114300" indent="0">
              <a:buNone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          3 STORE_NAME          0 (0)</a:t>
            </a:r>
          </a:p>
          <a:p>
            <a:pPr marL="114300" indent="0">
              <a:buNone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          6 LOAD_CONST          1 (1)</a:t>
            </a:r>
          </a:p>
          <a:p>
            <a:pPr marL="114300" indent="0">
              <a:buNone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          9 STORE_NAME          1 (1)</a:t>
            </a:r>
          </a:p>
          <a:p>
            <a:pPr marL="114300" indent="0">
              <a:buNone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         12 LOAD_CONST          2 (2)</a:t>
            </a:r>
          </a:p>
          <a:p>
            <a:pPr marL="114300" indent="0">
              <a:buNone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         15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RETURN_VALUE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&gt;&gt;&gt;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dis.dis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marshal.loads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(file[8:]))</a:t>
            </a:r>
          </a:p>
          <a:p>
            <a:pPr marL="114300" indent="0"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  1           0 LOAD_CONST               0 ('Version 1')</a:t>
            </a:r>
          </a:p>
          <a:p>
            <a:pPr marL="114300" indent="0"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              3 STORE_NAME               0 (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ananas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endParaRPr lang="en-US" sz="16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  2           6 LOAD_CONST               1 ('123')</a:t>
            </a:r>
          </a:p>
          <a:p>
            <a:pPr marL="114300" indent="0"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              9 STORE_NAME               1 (aa)</a:t>
            </a:r>
          </a:p>
          <a:p>
            <a:pPr marL="114300" indent="0"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             12 LOAD_CONST               2 (None)</a:t>
            </a:r>
          </a:p>
          <a:p>
            <a:pPr marL="114300" indent="0">
              <a:buNone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             15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RETURN_VALUE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PYC: 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62473" y="1450110"/>
            <a:ext cx="8169827" cy="4142960"/>
          </a:xfrm>
        </p:spPr>
        <p:txBody>
          <a:bodyPr/>
          <a:lstStyle/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  <a:hlinkClick r:id="rId2"/>
              </a:rPr>
              <a:t>https://</a:t>
            </a:r>
            <a:r>
              <a:rPr lang="pt-BR" sz="1600" dirty="0" smtClean="0">
                <a:latin typeface="Consolas" panose="020B0609020204030204" pitchFamily="49" charset="0"/>
                <a:hlinkClick r:id="rId2"/>
              </a:rPr>
              <a:t>github.com/python/cpython/blob/2.7/Python/marshal.c</a:t>
            </a:r>
            <a:endParaRPr lang="pt-BR" sz="1600" dirty="0" smtClean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pt-BR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w_byte TYPE_CODE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w_long co-&gt;co_argcount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w_long co-&gt;co_nlocals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w_long co-&gt;co_stacksize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w_long co-&gt;co_flags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w_object co-&gt;co_code</a:t>
            </a:r>
          </a:p>
          <a:p>
            <a:pPr marL="114300" indent="0">
              <a:buNone/>
            </a:pP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w_object co-&gt;co_consts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co-&gt;co_names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co-&gt;co_varnames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co-&gt;co_freevars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co-&gt;co_cellvars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co-&gt;co_filename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co-&gt;co_name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w_long co-&gt;co_firstlineno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co-&gt;co_lnotab</a:t>
            </a:r>
            <a:endParaRPr lang="en-US" sz="1600" dirty="0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PYC: 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62473" y="1468582"/>
            <a:ext cx="8169827" cy="4729018"/>
          </a:xfrm>
        </p:spPr>
        <p:txBody>
          <a:bodyPr/>
          <a:lstStyle/>
          <a:p>
            <a:pPr marL="114300" indent="0">
              <a:buNone/>
            </a:pP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00000000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: 03f3 0d0a 04ad e45f </a:t>
            </a: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6300 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 0000 0000  ....u`._c.......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00000010: 0001 0000 0040 0000 0073 </a:t>
            </a: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1000 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 6400  .....@...s....d.</a:t>
            </a:r>
          </a:p>
          <a:p>
            <a:pPr marL="114300" indent="0">
              <a:buNone/>
            </a:pP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00000020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: 005a 0000 6401 005a 0100 6402 0053 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2803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  .Z..d..Z..d..S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(.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00000030: 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0000 00</a:t>
            </a:r>
            <a:r>
              <a:rPr lang="pt-BR" sz="1600" dirty="0">
                <a:solidFill>
                  <a:srgbClr val="92D050"/>
                </a:solidFill>
                <a:latin typeface="Consolas" panose="020B0609020204030204" pitchFamily="49" charset="0"/>
              </a:rPr>
              <a:t>73 0900 0000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Consolas" panose="020B0609020204030204" pitchFamily="49" charset="0"/>
              </a:rPr>
              <a:t>5665 7273 696f 6e20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  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...</a:t>
            </a:r>
            <a:r>
              <a:rPr lang="pt-BR" sz="1600" dirty="0">
                <a:solidFill>
                  <a:srgbClr val="92D050"/>
                </a:solidFill>
                <a:latin typeface="Consolas" panose="020B0609020204030204" pitchFamily="49" charset="0"/>
              </a:rPr>
              <a:t>s....</a:t>
            </a:r>
            <a:r>
              <a:rPr lang="pt-BR" sz="1600" dirty="0">
                <a:solidFill>
                  <a:srgbClr val="0070C0"/>
                </a:solidFill>
                <a:latin typeface="Consolas" panose="020B0609020204030204" pitchFamily="49" charset="0"/>
              </a:rPr>
              <a:t>Version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00000040: </a:t>
            </a:r>
            <a:r>
              <a:rPr lang="pt-BR" sz="1600" dirty="0">
                <a:solidFill>
                  <a:srgbClr val="0070C0"/>
                </a:solidFill>
                <a:latin typeface="Consolas" panose="020B0609020204030204" pitchFamily="49" charset="0"/>
              </a:rPr>
              <a:t>31</a:t>
            </a:r>
            <a:r>
              <a:rPr lang="pt-BR" sz="1600" dirty="0">
                <a:solidFill>
                  <a:srgbClr val="7030A0"/>
                </a:solidFill>
                <a:latin typeface="Consolas" panose="020B0609020204030204" pitchFamily="49" charset="0"/>
              </a:rPr>
              <a:t>74 0300 0000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  <a:r>
              <a:rPr lang="pt-BR" sz="1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3132 33</a:t>
            </a:r>
            <a:r>
              <a:rPr lang="pt-BR" sz="1600" dirty="0">
                <a:solidFill>
                  <a:srgbClr val="FFC000"/>
                </a:solidFill>
                <a:latin typeface="Consolas" panose="020B0609020204030204" pitchFamily="49" charset="0"/>
              </a:rPr>
              <a:t>4e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 2802 0000 0074  </a:t>
            </a:r>
            <a:r>
              <a:rPr lang="pt-BR" sz="1600" dirty="0">
                <a:solidFill>
                  <a:srgbClr val="7030A0"/>
                </a:solidFill>
                <a:latin typeface="Consolas" panose="020B0609020204030204" pitchFamily="49" charset="0"/>
              </a:rPr>
              <a:t>1t....</a:t>
            </a:r>
            <a:r>
              <a:rPr lang="pt-BR" sz="1600" dirty="0">
                <a:solidFill>
                  <a:schemeClr val="accent4"/>
                </a:solidFill>
                <a:latin typeface="Consolas" panose="020B0609020204030204" pitchFamily="49" charset="0"/>
              </a:rPr>
              <a:t>123</a:t>
            </a:r>
            <a:r>
              <a:rPr lang="pt-BR" sz="1600" dirty="0">
                <a:solidFill>
                  <a:srgbClr val="FFC000"/>
                </a:solidFill>
                <a:latin typeface="Consolas" panose="020B0609020204030204" pitchFamily="49" charset="0"/>
              </a:rPr>
              <a:t>N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(....t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00000050: 0600 0000 616e 616e 6173 7402 0000 0061  ....ananast....a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00000060: 6128 0000 0000 2800 0000 0028 0000 0000  a(....(....(....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00000070: 7309 0000 0063 6f6e 6669 672e 7079 7408  s....config.pyt.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00000080: 0000 003c 6d6f 6475 6c65 3e01 0000 0073  ...&lt;module&gt;....s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00000090: 0200 0000 0601                           </a:t>
            </a: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......</a:t>
            </a:r>
            <a:endParaRPr lang="pt-BR" sz="1600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 smtClean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28 03 00 00 00 – TYPE TUPLE of </a:t>
            </a:r>
            <a:r>
              <a:rPr lang="en-US" sz="16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len</a:t>
            </a: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0x3, content:</a:t>
            </a:r>
            <a:endParaRPr lang="en-US" sz="1600" dirty="0" smtClean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>
                <a:solidFill>
                  <a:srgbClr val="92D05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92D050"/>
                </a:solidFill>
                <a:latin typeface="Consolas" panose="020B0609020204030204" pitchFamily="49" charset="0"/>
              </a:rPr>
              <a:t>73 09 00 00 00 – TYPE_STRING of </a:t>
            </a:r>
            <a:r>
              <a:rPr lang="en-US" sz="1600" dirty="0" err="1" smtClean="0">
                <a:solidFill>
                  <a:srgbClr val="92D050"/>
                </a:solidFill>
                <a:latin typeface="Consolas" panose="020B0609020204030204" pitchFamily="49" charset="0"/>
              </a:rPr>
              <a:t>len</a:t>
            </a:r>
            <a:r>
              <a:rPr lang="en-US" sz="1600" dirty="0" smtClean="0">
                <a:solidFill>
                  <a:srgbClr val="92D050"/>
                </a:solidFill>
                <a:latin typeface="Consolas" panose="020B0609020204030204" pitchFamily="49" charset="0"/>
              </a:rPr>
              <a:t> 0x9, content: “</a:t>
            </a:r>
            <a:r>
              <a:rPr lang="en-US" sz="16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Version 1</a:t>
            </a:r>
            <a:r>
              <a:rPr lang="en-US" sz="1600" dirty="0" smtClean="0">
                <a:solidFill>
                  <a:srgbClr val="92D050"/>
                </a:solidFill>
                <a:latin typeface="Consolas" panose="020B0609020204030204" pitchFamily="49" charset="0"/>
              </a:rPr>
              <a:t>”</a:t>
            </a:r>
          </a:p>
          <a:p>
            <a:pPr marL="114300" indent="0">
              <a:buNone/>
            </a:pPr>
            <a:r>
              <a:rPr lang="en-US" sz="1600" dirty="0" smtClean="0">
                <a:solidFill>
                  <a:srgbClr val="92D05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74 03 00 00 00 – TYPE_INTERNED of </a:t>
            </a:r>
            <a:r>
              <a:rPr lang="en-US" sz="1600" dirty="0" err="1" smtClean="0">
                <a:solidFill>
                  <a:srgbClr val="7030A0"/>
                </a:solidFill>
                <a:latin typeface="Consolas" panose="020B0609020204030204" pitchFamily="49" charset="0"/>
              </a:rPr>
              <a:t>len</a:t>
            </a:r>
            <a:r>
              <a:rPr lang="en-US" sz="16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 0x3, content: “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123</a:t>
            </a:r>
            <a:r>
              <a:rPr lang="en-US" sz="16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”</a:t>
            </a:r>
            <a:endParaRPr lang="ru-RU" sz="1600" dirty="0" smtClean="0">
              <a:solidFill>
                <a:srgbClr val="7030A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ru-RU" sz="1600" dirty="0">
                <a:solidFill>
                  <a:srgbClr val="7030A0"/>
                </a:solidFill>
                <a:latin typeface="Consolas" panose="020B0609020204030204" pitchFamily="49" charset="0"/>
              </a:rPr>
              <a:t> </a:t>
            </a:r>
            <a:r>
              <a:rPr lang="ru-RU" sz="1600" dirty="0" smtClean="0">
                <a:solidFill>
                  <a:srgbClr val="FFC000"/>
                </a:solidFill>
                <a:latin typeface="Consolas" panose="020B0609020204030204" pitchFamily="49" charset="0"/>
              </a:rPr>
              <a:t>4</a:t>
            </a:r>
            <a:r>
              <a:rPr lang="en-US" sz="1600" dirty="0" smtClean="0">
                <a:solidFill>
                  <a:srgbClr val="FFC000"/>
                </a:solidFill>
                <a:latin typeface="Consolas" panose="020B0609020204030204" pitchFamily="49" charset="0"/>
              </a:rPr>
              <a:t>e – TYPE_NONE</a:t>
            </a:r>
          </a:p>
          <a:p>
            <a:pPr marL="114300" indent="0">
              <a:buNone/>
            </a:pPr>
            <a:endParaRPr lang="en-US" sz="16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PYC: 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62473" y="1450110"/>
            <a:ext cx="8169827" cy="4142960"/>
          </a:xfrm>
        </p:spPr>
        <p:txBody>
          <a:bodyPr/>
          <a:lstStyle/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  <a:hlinkClick r:id="rId2"/>
              </a:rPr>
              <a:t>https://</a:t>
            </a:r>
            <a:r>
              <a:rPr lang="pt-BR" sz="1600" dirty="0" smtClean="0">
                <a:latin typeface="Consolas" panose="020B0609020204030204" pitchFamily="49" charset="0"/>
                <a:hlinkClick r:id="rId2"/>
              </a:rPr>
              <a:t>github.com/python/cpython/blob/2.7/Python/marshal.c</a:t>
            </a:r>
            <a:endParaRPr lang="pt-BR" sz="1600" dirty="0" smtClean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pt-BR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w_byte TYPE_CODE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w_long co-&gt;co_argcount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w_long co-&gt;co_nlocals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w_long co-&gt;co_stacksize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w_long co-&gt;co_flags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w_object co-&gt;co_code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w_object co-&gt;co_consts</a:t>
            </a:r>
          </a:p>
          <a:p>
            <a:pPr marL="114300" indent="0">
              <a:buNone/>
            </a:pP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w_object co-&gt;co_names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co-&gt;co_varnames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co-&gt;co_freevars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co-&gt;co_cellvars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co-&gt;co_filename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co-&gt;co_name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w_long co-&gt;co_firstlineno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co-&gt;co_lnotab</a:t>
            </a:r>
            <a:endParaRPr lang="en-US" sz="1600" dirty="0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PYC: 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62473" y="1468582"/>
            <a:ext cx="8169827" cy="4729018"/>
          </a:xfrm>
        </p:spPr>
        <p:txBody>
          <a:bodyPr/>
          <a:lstStyle/>
          <a:p>
            <a:pPr marL="114300" indent="0">
              <a:buNone/>
            </a:pP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00000000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: 03f3 0d0a 04ad e45f </a:t>
            </a: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6300 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 0000 0000  ....u`._c.......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00000010: 0001 0000 0040 0000 0073 </a:t>
            </a: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1000 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 6400  .....@...s....d.</a:t>
            </a:r>
          </a:p>
          <a:p>
            <a:pPr marL="114300" indent="0">
              <a:buNone/>
            </a:pP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00000020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: 005a 0000 6401 005a 0100 6402 0053 2803  .Z..d..Z..d..S(.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00000030: 0000 0073 0900 0000 5665 7273 696f 6e20  ...s....Version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00000040: 3174 0300 0000 3132 334e 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2802 0000 00</a:t>
            </a:r>
            <a:r>
              <a:rPr lang="pt-BR" sz="1600" dirty="0">
                <a:solidFill>
                  <a:srgbClr val="7030A0"/>
                </a:solidFill>
                <a:latin typeface="Consolas" panose="020B0609020204030204" pitchFamily="49" charset="0"/>
              </a:rPr>
              <a:t>74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  1t....123N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(....</a:t>
            </a:r>
            <a:r>
              <a:rPr lang="pt-BR" sz="1600" dirty="0">
                <a:solidFill>
                  <a:srgbClr val="7030A0"/>
                </a:solidFill>
                <a:latin typeface="Consolas" panose="020B0609020204030204" pitchFamily="49" charset="0"/>
              </a:rPr>
              <a:t>t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00000050: </a:t>
            </a:r>
            <a:r>
              <a:rPr lang="pt-BR" sz="1600" dirty="0">
                <a:solidFill>
                  <a:srgbClr val="7030A0"/>
                </a:solidFill>
                <a:latin typeface="Consolas" panose="020B0609020204030204" pitchFamily="49" charset="0"/>
              </a:rPr>
              <a:t>0600 0000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  <a:r>
              <a:rPr lang="pt-BR" sz="1600" dirty="0">
                <a:solidFill>
                  <a:srgbClr val="00B0F0"/>
                </a:solidFill>
                <a:latin typeface="Consolas" panose="020B0609020204030204" pitchFamily="49" charset="0"/>
              </a:rPr>
              <a:t>616e 616e 6173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7402 0000 00</a:t>
            </a:r>
            <a:r>
              <a:rPr lang="pt-BR" sz="1600" dirty="0">
                <a:solidFill>
                  <a:srgbClr val="00B0F0"/>
                </a:solidFill>
                <a:latin typeface="Consolas" panose="020B0609020204030204" pitchFamily="49" charset="0"/>
              </a:rPr>
              <a:t>61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  </a:t>
            </a:r>
            <a:r>
              <a:rPr lang="pt-BR" sz="1600" dirty="0">
                <a:solidFill>
                  <a:srgbClr val="7030A0"/>
                </a:solidFill>
                <a:latin typeface="Consolas" panose="020B0609020204030204" pitchFamily="49" charset="0"/>
              </a:rPr>
              <a:t>....</a:t>
            </a:r>
            <a:r>
              <a:rPr lang="pt-BR" sz="1600" dirty="0">
                <a:solidFill>
                  <a:srgbClr val="00B0F0"/>
                </a:solidFill>
                <a:latin typeface="Consolas" panose="020B0609020204030204" pitchFamily="49" charset="0"/>
              </a:rPr>
              <a:t>ananas</a:t>
            </a:r>
            <a:r>
              <a:rPr lang="pt-BR" sz="1600" dirty="0">
                <a:solidFill>
                  <a:srgbClr val="9F1A47"/>
                </a:solidFill>
                <a:latin typeface="Consolas" panose="020B0609020204030204" pitchFamily="49" charset="0"/>
              </a:rPr>
              <a:t>t....</a:t>
            </a:r>
            <a:r>
              <a:rPr lang="pt-BR" sz="1600" dirty="0">
                <a:solidFill>
                  <a:srgbClr val="00B0F0"/>
                </a:solidFill>
                <a:latin typeface="Consolas" panose="020B0609020204030204" pitchFamily="49" charset="0"/>
              </a:rPr>
              <a:t>a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00000060: </a:t>
            </a:r>
            <a:r>
              <a:rPr lang="pt-BR" sz="1600" dirty="0">
                <a:solidFill>
                  <a:srgbClr val="00B0F0"/>
                </a:solidFill>
                <a:latin typeface="Consolas" panose="020B0609020204030204" pitchFamily="49" charset="0"/>
              </a:rPr>
              <a:t>61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28 0000 0000 2800 0000 0028 0000 0000  </a:t>
            </a:r>
            <a:r>
              <a:rPr lang="pt-BR" sz="1600" dirty="0">
                <a:solidFill>
                  <a:srgbClr val="00B0F0"/>
                </a:solidFill>
                <a:latin typeface="Consolas" panose="020B0609020204030204" pitchFamily="49" charset="0"/>
              </a:rPr>
              <a:t>a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(....(....(....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00000070: 7309 0000 0063 6f6e 6669 672e 7079 7408  s....config.pyt.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00000080: 0000 003c 6d6f 6475 6c65 3e01 0000 0073  ...&lt;module&gt;....s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00000090: 0200 0000 0601                           </a:t>
            </a: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......</a:t>
            </a:r>
            <a:endParaRPr lang="pt-BR" sz="1600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 smtClean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28 0</a:t>
            </a:r>
            <a:r>
              <a:rPr lang="ru-RU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00 00 00 – TYPE TUPLE of </a:t>
            </a:r>
            <a:r>
              <a:rPr lang="en-US" sz="16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len</a:t>
            </a: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0x</a:t>
            </a:r>
            <a:r>
              <a:rPr lang="ru-RU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, content:</a:t>
            </a:r>
            <a:endParaRPr lang="en-US" sz="1600" dirty="0" smtClean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ru-RU" sz="1600" dirty="0">
                <a:solidFill>
                  <a:srgbClr val="7030A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74 0</a:t>
            </a:r>
            <a:r>
              <a:rPr lang="ru-RU" sz="16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6</a:t>
            </a:r>
            <a:r>
              <a:rPr lang="en-US" sz="16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 00 00 00 – TYPE_INTERNED of </a:t>
            </a:r>
            <a:r>
              <a:rPr lang="en-US" sz="1600" dirty="0" err="1" smtClean="0">
                <a:solidFill>
                  <a:srgbClr val="7030A0"/>
                </a:solidFill>
                <a:latin typeface="Consolas" panose="020B0609020204030204" pitchFamily="49" charset="0"/>
              </a:rPr>
              <a:t>len</a:t>
            </a:r>
            <a:r>
              <a:rPr lang="en-US" sz="16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 0x</a:t>
            </a:r>
            <a:r>
              <a:rPr lang="ru-RU" sz="16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6</a:t>
            </a:r>
            <a:r>
              <a:rPr lang="en-US" sz="16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, content: “</a:t>
            </a:r>
            <a:r>
              <a:rPr lang="en-US" sz="1600" dirty="0" err="1" smtClean="0">
                <a:solidFill>
                  <a:srgbClr val="00B0F0"/>
                </a:solidFill>
                <a:latin typeface="Consolas" panose="020B0609020204030204" pitchFamily="49" charset="0"/>
              </a:rPr>
              <a:t>ananas</a:t>
            </a:r>
            <a:r>
              <a:rPr lang="en-US" sz="16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”</a:t>
            </a:r>
            <a:endParaRPr lang="ru-RU" sz="1600" dirty="0" smtClean="0">
              <a:solidFill>
                <a:srgbClr val="7030A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ru-RU" sz="1600" dirty="0">
                <a:solidFill>
                  <a:srgbClr val="7030A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74 02 00 00 00 – TYPE_INTERNED of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len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 0x2, content: “</a:t>
            </a:r>
            <a:r>
              <a:rPr lang="en-US" sz="1600" dirty="0" smtClean="0">
                <a:solidFill>
                  <a:srgbClr val="00B0F0"/>
                </a:solidFill>
                <a:latin typeface="Consolas" panose="020B0609020204030204" pitchFamily="49" charset="0"/>
              </a:rPr>
              <a:t>aa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”</a:t>
            </a:r>
          </a:p>
          <a:p>
            <a:pPr marL="114300" indent="0">
              <a:buNone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PYC: 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62473" y="1450110"/>
            <a:ext cx="8169827" cy="4142960"/>
          </a:xfrm>
        </p:spPr>
        <p:txBody>
          <a:bodyPr/>
          <a:lstStyle/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  <a:hlinkClick r:id="rId2"/>
              </a:rPr>
              <a:t>https://</a:t>
            </a:r>
            <a:r>
              <a:rPr lang="pt-BR" sz="1600" dirty="0" smtClean="0">
                <a:latin typeface="Consolas" panose="020B0609020204030204" pitchFamily="49" charset="0"/>
                <a:hlinkClick r:id="rId2"/>
              </a:rPr>
              <a:t>github.com/python/cpython/blob/2.7/Python/marshal.c</a:t>
            </a:r>
            <a:endParaRPr lang="pt-BR" sz="1600" dirty="0" smtClean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pt-BR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w_byte TYPE_CODE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w_long co-&gt;co_argcount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w_long co-&gt;co_nlocals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w_long co-&gt;co_stacksize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w_long co-&gt;co_flags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w_object co-&gt;co_code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w_object co-&gt;co_consts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w_object co-&gt;co_names</a:t>
            </a:r>
          </a:p>
          <a:p>
            <a:pPr marL="114300" indent="0">
              <a:buNone/>
            </a:pP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w_object co-&gt;co_varnames</a:t>
            </a:r>
          </a:p>
          <a:p>
            <a:pPr marL="114300" indent="0">
              <a:buNone/>
            </a:pPr>
            <a:r>
              <a:rPr lang="pt-BR" sz="1600" dirty="0">
                <a:solidFill>
                  <a:srgbClr val="FFC000"/>
                </a:solidFill>
                <a:latin typeface="Consolas" panose="020B0609020204030204" pitchFamily="49" charset="0"/>
              </a:rPr>
              <a:t>w_object co-&gt;co_freevars</a:t>
            </a:r>
          </a:p>
          <a:p>
            <a:pPr marL="114300" indent="0">
              <a:buNone/>
            </a:pPr>
            <a:r>
              <a:rPr lang="pt-BR" sz="1600" dirty="0">
                <a:solidFill>
                  <a:srgbClr val="FFFF00"/>
                </a:solidFill>
                <a:latin typeface="Consolas" panose="020B0609020204030204" pitchFamily="49" charset="0"/>
              </a:rPr>
              <a:t>w_object co-&gt;co_cellvars</a:t>
            </a:r>
          </a:p>
          <a:p>
            <a:pPr marL="114300" indent="0">
              <a:buNone/>
            </a:pPr>
            <a:r>
              <a:rPr lang="pt-BR" sz="1600" dirty="0">
                <a:solidFill>
                  <a:srgbClr val="92D050"/>
                </a:solidFill>
                <a:latin typeface="Consolas" panose="020B0609020204030204" pitchFamily="49" charset="0"/>
              </a:rPr>
              <a:t>w_object co-&gt;co_filename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co-&gt;co_name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w_long co-&gt;co_firstlineno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w_object co-&gt;co_lnotab</a:t>
            </a:r>
            <a:endParaRPr lang="en-US" sz="1600" dirty="0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PYC: 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62473" y="1468582"/>
            <a:ext cx="8169827" cy="4729018"/>
          </a:xfrm>
        </p:spPr>
        <p:txBody>
          <a:bodyPr/>
          <a:lstStyle/>
          <a:p>
            <a:pPr marL="114300" indent="0">
              <a:buNone/>
            </a:pP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00000000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: 03f3 0d0a 04ad e45f </a:t>
            </a: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6300 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 0000 0000  ....u`._c.......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00000010: 0001 0000 0040 0000 0073 </a:t>
            </a: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1000 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 6400  .....@...s....d.</a:t>
            </a:r>
          </a:p>
          <a:p>
            <a:pPr marL="114300" indent="0">
              <a:buNone/>
            </a:pP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00000020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: 005a 0000 6401 005a 0100 6402 0053 2803  .Z..d..Z..d..S(.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00000030: 0000 0073 0900 0000 5665 7273 696f 6e20  ...s....Version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00000040: 3174 0300 0000 3132 334e 2802 0000 0074  1t....123N(....t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00000050: 0600 0000 616e 616e 6173 7402 0000 0061  ....ananast....a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00000060: 61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28 0000 0000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  <a:r>
              <a:rPr lang="pt-BR" sz="1600" dirty="0">
                <a:solidFill>
                  <a:srgbClr val="FFC000"/>
                </a:solidFill>
                <a:latin typeface="Consolas" panose="020B0609020204030204" pitchFamily="49" charset="0"/>
              </a:rPr>
              <a:t>2800 0000 00</a:t>
            </a:r>
            <a:r>
              <a:rPr lang="pt-BR" sz="1600" dirty="0">
                <a:solidFill>
                  <a:srgbClr val="FFFF00"/>
                </a:solidFill>
                <a:latin typeface="Consolas" panose="020B0609020204030204" pitchFamily="49" charset="0"/>
              </a:rPr>
              <a:t>28 0000 0000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  a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(....</a:t>
            </a:r>
            <a:r>
              <a:rPr lang="pt-BR" sz="1600" dirty="0">
                <a:solidFill>
                  <a:srgbClr val="FFC000"/>
                </a:solidFill>
                <a:latin typeface="Consolas" panose="020B0609020204030204" pitchFamily="49" charset="0"/>
              </a:rPr>
              <a:t>(....</a:t>
            </a:r>
            <a:r>
              <a:rPr lang="pt-BR" sz="1600" dirty="0">
                <a:solidFill>
                  <a:srgbClr val="FFFF00"/>
                </a:solidFill>
                <a:latin typeface="Consolas" panose="020B0609020204030204" pitchFamily="49" charset="0"/>
              </a:rPr>
              <a:t>(....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00000070: </a:t>
            </a:r>
            <a:r>
              <a:rPr lang="pt-BR" sz="1600" dirty="0">
                <a:solidFill>
                  <a:srgbClr val="92D050"/>
                </a:solidFill>
                <a:latin typeface="Consolas" panose="020B0609020204030204" pitchFamily="49" charset="0"/>
              </a:rPr>
              <a:t>7309 0000 00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63 6f6e 6669 672e 7079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 7408  </a:t>
            </a:r>
            <a:r>
              <a:rPr lang="pt-BR" sz="1600" dirty="0">
                <a:solidFill>
                  <a:srgbClr val="92D050"/>
                </a:solidFill>
                <a:latin typeface="Consolas" panose="020B0609020204030204" pitchFamily="49" charset="0"/>
              </a:rPr>
              <a:t>s....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config.py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t.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00000080: 0000 003c 6d6f 6475 6c65 3e01 0000 0073  ...&lt;module&gt;....s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00000090: 0200 0000 0601                           </a:t>
            </a: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......</a:t>
            </a:r>
            <a:endParaRPr lang="pt-BR" sz="1600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 smtClean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28 0</a:t>
            </a:r>
            <a:r>
              <a:rPr lang="ru-RU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00 00 00 – TYPE_TUPLE of </a:t>
            </a:r>
            <a:r>
              <a:rPr lang="en-US" sz="16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len</a:t>
            </a: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0x0</a:t>
            </a:r>
          </a:p>
          <a:p>
            <a:pPr marL="114300" indent="0">
              <a:buNone/>
            </a:pPr>
            <a:r>
              <a:rPr lang="en-US" sz="1600" dirty="0">
                <a:solidFill>
                  <a:srgbClr val="FFC000"/>
                </a:solidFill>
                <a:latin typeface="Consolas" panose="020B0609020204030204" pitchFamily="49" charset="0"/>
              </a:rPr>
              <a:t>28 0</a:t>
            </a:r>
            <a:r>
              <a:rPr lang="ru-RU" sz="1600" dirty="0">
                <a:solidFill>
                  <a:srgbClr val="FFC000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FFC000"/>
                </a:solidFill>
                <a:latin typeface="Consolas" panose="020B0609020204030204" pitchFamily="49" charset="0"/>
              </a:rPr>
              <a:t> 00 00 00 – </a:t>
            </a:r>
            <a:r>
              <a:rPr lang="en-US" sz="1600" dirty="0" smtClean="0">
                <a:solidFill>
                  <a:srgbClr val="FFC000"/>
                </a:solidFill>
                <a:latin typeface="Consolas" panose="020B0609020204030204" pitchFamily="49" charset="0"/>
              </a:rPr>
              <a:t>TYPE_TUPLE </a:t>
            </a:r>
            <a:r>
              <a:rPr lang="en-US" sz="1600" dirty="0">
                <a:solidFill>
                  <a:srgbClr val="FFC000"/>
                </a:solidFill>
                <a:latin typeface="Consolas" panose="020B0609020204030204" pitchFamily="49" charset="0"/>
              </a:rPr>
              <a:t>of </a:t>
            </a:r>
            <a:r>
              <a:rPr lang="en-US" sz="1600" dirty="0" err="1">
                <a:solidFill>
                  <a:srgbClr val="FFC000"/>
                </a:solidFill>
                <a:latin typeface="Consolas" panose="020B0609020204030204" pitchFamily="49" charset="0"/>
              </a:rPr>
              <a:t>len</a:t>
            </a:r>
            <a:r>
              <a:rPr lang="en-US" sz="1600" dirty="0">
                <a:solidFill>
                  <a:srgbClr val="FFC000"/>
                </a:solidFill>
                <a:latin typeface="Consolas" panose="020B0609020204030204" pitchFamily="49" charset="0"/>
              </a:rPr>
              <a:t> 0x0</a:t>
            </a:r>
          </a:p>
          <a:p>
            <a:pPr marL="114300" indent="0">
              <a:buNone/>
            </a:pP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28 0</a:t>
            </a:r>
            <a:r>
              <a:rPr lang="ru-RU" sz="1600" dirty="0">
                <a:solidFill>
                  <a:srgbClr val="FFFF00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00 00 00 –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TYPE_TUPLE 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of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len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</a:rPr>
              <a:t>0x0</a:t>
            </a:r>
          </a:p>
          <a:p>
            <a:pPr marL="114300" indent="0">
              <a:buNone/>
            </a:pPr>
            <a:r>
              <a:rPr lang="en-US" sz="1600" dirty="0" smtClean="0">
                <a:solidFill>
                  <a:srgbClr val="92D050"/>
                </a:solidFill>
                <a:latin typeface="Consolas" panose="020B0609020204030204" pitchFamily="49" charset="0"/>
              </a:rPr>
              <a:t>73 09 00 00 00 – TYPE_STRING of </a:t>
            </a:r>
            <a:r>
              <a:rPr lang="en-US" sz="1600" dirty="0" err="1" smtClean="0">
                <a:solidFill>
                  <a:srgbClr val="92D050"/>
                </a:solidFill>
                <a:latin typeface="Consolas" panose="020B0609020204030204" pitchFamily="49" charset="0"/>
              </a:rPr>
              <a:t>len</a:t>
            </a:r>
            <a:r>
              <a:rPr lang="en-US" sz="1600" dirty="0" smtClean="0">
                <a:solidFill>
                  <a:srgbClr val="92D050"/>
                </a:solidFill>
                <a:latin typeface="Consolas" panose="020B0609020204030204" pitchFamily="49" charset="0"/>
              </a:rPr>
              <a:t> 0x09, content: “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config.py</a:t>
            </a:r>
            <a:r>
              <a:rPr lang="en-US" sz="1600" dirty="0" smtClean="0">
                <a:solidFill>
                  <a:srgbClr val="92D050"/>
                </a:solidFill>
                <a:latin typeface="Consolas" panose="020B0609020204030204" pitchFamily="49" charset="0"/>
              </a:rPr>
              <a:t>”</a:t>
            </a:r>
          </a:p>
          <a:p>
            <a:pPr marL="114300" indent="0">
              <a:buNone/>
            </a:pPr>
            <a:endParaRPr lang="en-US" sz="16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PYC: 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0" y="3122269"/>
            <a:ext cx="3096518" cy="37357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80000"/>
              </a:lnSpc>
              <a:buNone/>
            </a:pP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&gt; tree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├── config.py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└── main.py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0 directories, 2 files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&gt; python2 main.py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Hello </a:t>
            </a:r>
            <a:r>
              <a:rPr lang="en-US" dirty="0" err="1">
                <a:latin typeface="Consolas" panose="020B0609020204030204" pitchFamily="49" charset="0"/>
              </a:rPr>
              <a:t>warrd</a:t>
            </a:r>
            <a:endParaRPr lang="en-US" dirty="0">
              <a:latin typeface="Consolas" panose="020B0609020204030204" pitchFamily="49" charset="0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pineapple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&gt; tree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├── config.py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├── </a:t>
            </a:r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</a:rPr>
              <a:t>config.pyc</a:t>
            </a:r>
            <a:endParaRPr lang="en-US" dirty="0">
              <a:solidFill>
                <a:srgbClr val="00B0F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└── main.py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en-US" dirty="0">
                <a:latin typeface="Consolas" panose="020B0609020204030204" pitchFamily="49" charset="0"/>
              </a:rPr>
              <a:t>0 directories, 3 files</a:t>
            </a:r>
            <a:endParaRPr dirty="0">
              <a:latin typeface="Consolas" panose="020B0609020204030204" pitchFamily="49" charset="0"/>
            </a:endParaRPr>
          </a:p>
        </p:txBody>
      </p:sp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PYC-</a:t>
            </a:r>
            <a:r>
              <a:rPr lang="ru-RU" dirty="0" smtClean="0"/>
              <a:t>и в дикой природе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286854" y="2056686"/>
            <a:ext cx="385714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&gt;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tree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.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├── config.py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└── main.py</a:t>
            </a:r>
          </a:p>
          <a:p>
            <a:endParaRPr lang="en-US" sz="1800" dirty="0">
              <a:latin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</a:rPr>
              <a:t>0 directories, 2 files</a:t>
            </a:r>
          </a:p>
          <a:p>
            <a:r>
              <a:rPr lang="en-US" sz="18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&gt;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python3 main.py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Hello </a:t>
            </a:r>
            <a:r>
              <a:rPr lang="en-US" sz="1800" dirty="0" err="1">
                <a:latin typeface="Consolas" panose="020B0609020204030204" pitchFamily="49" charset="0"/>
              </a:rPr>
              <a:t>warrd</a:t>
            </a:r>
            <a:endParaRPr lang="en-US" sz="1800" dirty="0">
              <a:latin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</a:rPr>
              <a:t>pineapple</a:t>
            </a:r>
          </a:p>
          <a:p>
            <a:r>
              <a:rPr lang="en-US" sz="1800" dirty="0" smtClean="0">
                <a:solidFill>
                  <a:srgbClr val="7030A0"/>
                </a:solidFill>
                <a:latin typeface="Consolas" panose="020B0609020204030204" pitchFamily="49" charset="0"/>
              </a:rPr>
              <a:t>&gt; 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tree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.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├── 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</a:rPr>
              <a:t>__</a:t>
            </a:r>
            <a:r>
              <a:rPr lang="en-US" sz="1800" dirty="0" err="1">
                <a:solidFill>
                  <a:srgbClr val="00B0F0"/>
                </a:solidFill>
                <a:latin typeface="Consolas" panose="020B0609020204030204" pitchFamily="49" charset="0"/>
              </a:rPr>
              <a:t>pycache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</a:rPr>
              <a:t>__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│   └── 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</a:rPr>
              <a:t>config.cpython-36.pyc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├── config.py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└── main.py</a:t>
            </a:r>
          </a:p>
          <a:p>
            <a:endParaRPr lang="en-US" sz="1800" dirty="0">
              <a:latin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</a:rPr>
              <a:t>1 directory, 3 files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035" y="1356967"/>
            <a:ext cx="46551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Century Gothic" panose="020B0502020202020204" pitchFamily="34" charset="0"/>
              </a:rPr>
              <a:t>Цель – избежать перекомпиляции неизменных модулей каждый раз </a:t>
            </a:r>
            <a:r>
              <a:rPr lang="ru-RU" sz="2000" i="1" dirty="0" smtClean="0">
                <a:latin typeface="Century Gothic" panose="020B0502020202020204" pitchFamily="34" charset="0"/>
              </a:rPr>
              <a:t>(встречный вопрос: </a:t>
            </a:r>
            <a:r>
              <a:rPr lang="ru-RU" sz="2000" i="1" dirty="0">
                <a:latin typeface="Century Gothic" panose="020B0502020202020204" pitchFamily="34" charset="0"/>
              </a:rPr>
              <a:t>а как оно определяет, что код изменился</a:t>
            </a:r>
            <a:r>
              <a:rPr lang="ru-RU" sz="2000" i="1" dirty="0" smtClean="0">
                <a:latin typeface="Century Gothic" panose="020B0502020202020204" pitchFamily="34" charset="0"/>
              </a:rPr>
              <a:t>?)</a:t>
            </a:r>
            <a:endParaRPr lang="en-US" sz="2000" i="1" dirty="0" smtClean="0">
              <a:latin typeface="Century Gothic" panose="020B0502020202020204" pitchFamily="34" charset="0"/>
            </a:endParaRPr>
          </a:p>
          <a:p>
            <a:r>
              <a:rPr lang="en-US" sz="2000" i="1" dirty="0" smtClean="0">
                <a:latin typeface="Century Gothic" panose="020B0502020202020204" pitchFamily="34" charset="0"/>
              </a:rPr>
              <a:t>PEP 552 / PEP 3147</a:t>
            </a:r>
            <a:endParaRPr lang="ru-RU" sz="2000" i="1" dirty="0">
              <a:latin typeface="Century Gothic" panose="020B0502020202020204" pitchFamily="34" charset="0"/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767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62473" y="1450110"/>
            <a:ext cx="8169827" cy="4142960"/>
          </a:xfrm>
        </p:spPr>
        <p:txBody>
          <a:bodyPr/>
          <a:lstStyle/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  <a:hlinkClick r:id="rId2"/>
              </a:rPr>
              <a:t>https://</a:t>
            </a:r>
            <a:r>
              <a:rPr lang="pt-BR" sz="1600" dirty="0" smtClean="0">
                <a:latin typeface="Consolas" panose="020B0609020204030204" pitchFamily="49" charset="0"/>
                <a:hlinkClick r:id="rId2"/>
              </a:rPr>
              <a:t>github.com/python/cpython/blob/2.7/Python/marshal.c</a:t>
            </a:r>
            <a:endParaRPr lang="pt-BR" sz="1600" dirty="0" smtClean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pt-BR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w_byte TYPE_CODE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w_long co-&gt;co_argcount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w_long co-&gt;co_nlocals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w_long co-&gt;co_stacksize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w_long co-&gt;co_flags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w_object co-&gt;co_code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w_object co-&gt;co_consts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w_object co-&gt;co_names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w_object co-&gt;co_varnames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w_object co-&gt;co_freevars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w_object co-&gt;co_cellvars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w_object co-&gt;co_filename</a:t>
            </a:r>
          </a:p>
          <a:p>
            <a:pPr marL="114300" indent="0">
              <a:buNone/>
            </a:pP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w_object co-&gt;co_name</a:t>
            </a:r>
          </a:p>
          <a:p>
            <a:pPr marL="114300" indent="0">
              <a:buNone/>
            </a:pPr>
            <a:r>
              <a:rPr lang="pt-BR" sz="1600" dirty="0">
                <a:solidFill>
                  <a:srgbClr val="FFC000"/>
                </a:solidFill>
                <a:latin typeface="Consolas" panose="020B0609020204030204" pitchFamily="49" charset="0"/>
              </a:rPr>
              <a:t>w_long co-&gt;co_firstlineno</a:t>
            </a:r>
          </a:p>
          <a:p>
            <a:pPr marL="114300" indent="0">
              <a:buNone/>
            </a:pPr>
            <a:r>
              <a:rPr lang="pt-BR" sz="1600" dirty="0">
                <a:solidFill>
                  <a:srgbClr val="FFFF00"/>
                </a:solidFill>
                <a:latin typeface="Consolas" panose="020B0609020204030204" pitchFamily="49" charset="0"/>
              </a:rPr>
              <a:t>w_object co-&gt;co_lnotab</a:t>
            </a:r>
            <a:endParaRPr lang="en-US" sz="1600" dirty="0">
              <a:solidFill>
                <a:srgbClr val="FFFF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PYC: 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62473" y="1468582"/>
            <a:ext cx="8169827" cy="5389418"/>
          </a:xfrm>
        </p:spPr>
        <p:txBody>
          <a:bodyPr/>
          <a:lstStyle/>
          <a:p>
            <a:pPr marL="114300" indent="0">
              <a:buNone/>
            </a:pP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00000000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: 03f3 0d0a 04ad e45f </a:t>
            </a: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6300 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 0000 0000  ....u`._c.......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00000010: 0001 0000 0040 0000 0073 </a:t>
            </a: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1000 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 6400  .....@...s....d.</a:t>
            </a:r>
          </a:p>
          <a:p>
            <a:pPr marL="114300" indent="0">
              <a:buNone/>
            </a:pP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00000020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: 005a 0000 6401 005a 0100 6402 0053 2803  .Z..d..Z..d..S(.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00000030: 0000 0073 0900 0000 5665 7273 696f 6e20  ...s....Version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00000040: 3174 0300 0000 3132 334e 2802 0000 0074  1t....123N(....t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00000050: 0600 0000 616e 616e 6173 7402 0000 0061  ....ananast....a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00000060: 6128 0000 0000 2800 0000 0028 0000 0000  a(....(....(....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00000070: 7309 0000 0063 6f6e 6669 672e 7079 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7408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  s....config.py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t.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00000080: 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0000 00</a:t>
            </a:r>
            <a:r>
              <a:rPr lang="pt-BR" sz="1600" dirty="0">
                <a:solidFill>
                  <a:srgbClr val="92D050"/>
                </a:solidFill>
                <a:latin typeface="Consolas" panose="020B0609020204030204" pitchFamily="49" charset="0"/>
              </a:rPr>
              <a:t>3c 6d6f 6475 6c65 3e</a:t>
            </a:r>
            <a:r>
              <a:rPr lang="pt-BR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01 0000 </a:t>
            </a:r>
            <a:r>
              <a:rPr lang="pt-BR" sz="1600" dirty="0" smtClean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00</a:t>
            </a:r>
            <a:r>
              <a:rPr lang="pt-BR" sz="1600" dirty="0" smtClean="0">
                <a:solidFill>
                  <a:srgbClr val="FFC000"/>
                </a:solidFill>
                <a:latin typeface="Consolas" panose="020B0609020204030204" pitchFamily="49" charset="0"/>
              </a:rPr>
              <a:t>73</a:t>
            </a:r>
            <a:r>
              <a:rPr lang="pt-BR" sz="1600" dirty="0" smtClean="0">
                <a:solidFill>
                  <a:schemeClr val="bg2"/>
                </a:solidFill>
                <a:latin typeface="Consolas" panose="020B0609020204030204" pitchFamily="49" charset="0"/>
              </a:rPr>
              <a:t>  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...</a:t>
            </a:r>
            <a:r>
              <a:rPr lang="pt-BR" sz="1600" dirty="0">
                <a:solidFill>
                  <a:srgbClr val="92D050"/>
                </a:solidFill>
                <a:latin typeface="Consolas" panose="020B0609020204030204" pitchFamily="49" charset="0"/>
              </a:rPr>
              <a:t>&lt;module&gt;</a:t>
            </a:r>
            <a:r>
              <a:rPr lang="pt-BR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....</a:t>
            </a:r>
            <a:r>
              <a:rPr lang="pt-BR" sz="1600" dirty="0">
                <a:solidFill>
                  <a:srgbClr val="FFC000"/>
                </a:solidFill>
                <a:latin typeface="Consolas" panose="020B0609020204030204" pitchFamily="49" charset="0"/>
              </a:rPr>
              <a:t>s</a:t>
            </a:r>
          </a:p>
          <a:p>
            <a:pPr marL="114300" indent="0">
              <a:buNone/>
            </a:pP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00000090: </a:t>
            </a:r>
            <a:r>
              <a:rPr lang="pt-BR" sz="1600" dirty="0">
                <a:solidFill>
                  <a:srgbClr val="FFC000"/>
                </a:solidFill>
                <a:latin typeface="Consolas" panose="020B0609020204030204" pitchFamily="49" charset="0"/>
              </a:rPr>
              <a:t>0200 0000 0601</a:t>
            </a:r>
            <a:r>
              <a:rPr lang="pt-BR" sz="1600" dirty="0">
                <a:solidFill>
                  <a:schemeClr val="bg2"/>
                </a:solidFill>
                <a:latin typeface="Consolas" panose="020B0609020204030204" pitchFamily="49" charset="0"/>
              </a:rPr>
              <a:t>                           </a:t>
            </a:r>
            <a:r>
              <a:rPr lang="pt-BR" sz="1600" dirty="0" smtClean="0">
                <a:solidFill>
                  <a:srgbClr val="FFC000"/>
                </a:solidFill>
                <a:latin typeface="Consolas" panose="020B0609020204030204" pitchFamily="49" charset="0"/>
              </a:rPr>
              <a:t>......</a:t>
            </a:r>
            <a:endParaRPr lang="pt-BR" sz="1600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 smtClean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w_object</a:t>
            </a: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co_name</a:t>
            </a: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</a:p>
          <a:p>
            <a:pPr marL="114300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74 08 00 00 00 – TYPE_INTERNED of </a:t>
            </a:r>
            <a:r>
              <a:rPr lang="en-US" sz="16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len</a:t>
            </a: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0x8, content: “</a:t>
            </a:r>
            <a:r>
              <a:rPr lang="en-US" sz="1600" dirty="0" smtClean="0">
                <a:solidFill>
                  <a:srgbClr val="92D050"/>
                </a:solidFill>
                <a:latin typeface="Consolas" panose="020B0609020204030204" pitchFamily="49" charset="0"/>
              </a:rPr>
              <a:t>&lt;module&gt;</a:t>
            </a: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”</a:t>
            </a:r>
            <a:endParaRPr lang="ru-RU" sz="16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w_long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co_firstlineno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pPr marL="114300" indent="0">
              <a:buNone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01 00 00 00 – value 0x1 </a:t>
            </a:r>
          </a:p>
          <a:p>
            <a:pPr marL="114300" indent="0">
              <a:buNone/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 err="1">
                <a:solidFill>
                  <a:srgbClr val="FFC000"/>
                </a:solidFill>
                <a:latin typeface="Consolas" panose="020B0609020204030204" pitchFamily="49" charset="0"/>
              </a:rPr>
              <a:t>w_object</a:t>
            </a:r>
            <a:r>
              <a:rPr lang="en-US" sz="1600" dirty="0">
                <a:solidFill>
                  <a:srgbClr val="FFC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FFC000"/>
                </a:solidFill>
                <a:latin typeface="Consolas" panose="020B0609020204030204" pitchFamily="49" charset="0"/>
              </a:rPr>
              <a:t>co_lnotab</a:t>
            </a:r>
            <a:r>
              <a:rPr lang="en-US" sz="1600" dirty="0" smtClean="0">
                <a:solidFill>
                  <a:srgbClr val="FFC000"/>
                </a:solidFill>
                <a:latin typeface="Consolas" panose="020B0609020204030204" pitchFamily="49" charset="0"/>
              </a:rPr>
              <a:t>:</a:t>
            </a:r>
          </a:p>
          <a:p>
            <a:pPr marL="114300" indent="0">
              <a:buNone/>
            </a:pPr>
            <a:r>
              <a:rPr lang="en-US" sz="1600" dirty="0" smtClean="0">
                <a:solidFill>
                  <a:srgbClr val="FFC000"/>
                </a:solidFill>
                <a:latin typeface="Consolas" panose="020B0609020204030204" pitchFamily="49" charset="0"/>
              </a:rPr>
              <a:t>73 02 00 00 00 06 </a:t>
            </a:r>
            <a:r>
              <a:rPr lang="en-US" sz="1600" dirty="0">
                <a:solidFill>
                  <a:srgbClr val="FFC000"/>
                </a:solidFill>
                <a:latin typeface="Consolas" panose="020B0609020204030204" pitchFamily="49" charset="0"/>
              </a:rPr>
              <a:t>01 – </a:t>
            </a:r>
            <a:r>
              <a:rPr lang="en-US" sz="1600" dirty="0" smtClean="0">
                <a:solidFill>
                  <a:srgbClr val="FFC000"/>
                </a:solidFill>
                <a:latin typeface="Consolas" panose="020B0609020204030204" pitchFamily="49" charset="0"/>
              </a:rPr>
              <a:t>TYPE_STRING of </a:t>
            </a:r>
            <a:r>
              <a:rPr lang="en-US" sz="1600" dirty="0" err="1" smtClean="0">
                <a:solidFill>
                  <a:srgbClr val="FFC000"/>
                </a:solidFill>
                <a:latin typeface="Consolas" panose="020B0609020204030204" pitchFamily="49" charset="0"/>
              </a:rPr>
              <a:t>len</a:t>
            </a:r>
            <a:r>
              <a:rPr lang="en-US" sz="1600" dirty="0" smtClean="0">
                <a:solidFill>
                  <a:srgbClr val="FFC000"/>
                </a:solidFill>
                <a:latin typeface="Consolas" panose="020B0609020204030204" pitchFamily="49" charset="0"/>
              </a:rPr>
              <a:t> 0x2, value: 06 01 </a:t>
            </a:r>
            <a:endParaRPr lang="en-US" sz="1600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 smtClean="0">
              <a:solidFill>
                <a:schemeClr val="accent5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PYC: 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1700" y="1477819"/>
            <a:ext cx="4454264" cy="4452000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W_TYPE TYPE_CODE </a:t>
            </a:r>
          </a:p>
          <a:p>
            <a:pPr marL="11430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w_long</a:t>
            </a:r>
            <a:r>
              <a:rPr lang="en-US" dirty="0">
                <a:latin typeface="Consolas" panose="020B0609020204030204" pitchFamily="49" charset="0"/>
              </a:rPr>
              <a:t> co-&gt;</a:t>
            </a:r>
            <a:r>
              <a:rPr lang="en-US" dirty="0" err="1">
                <a:latin typeface="Consolas" panose="020B0609020204030204" pitchFamily="49" charset="0"/>
              </a:rPr>
              <a:t>co_argcount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 marL="114300" indent="0">
              <a:buNone/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w_long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co-&gt;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co_kwonlyargcount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</a:p>
          <a:p>
            <a:pPr marL="11430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w_long</a:t>
            </a:r>
            <a:r>
              <a:rPr lang="en-US" dirty="0">
                <a:latin typeface="Consolas" panose="020B0609020204030204" pitchFamily="49" charset="0"/>
              </a:rPr>
              <a:t> co-&gt;</a:t>
            </a:r>
            <a:r>
              <a:rPr lang="en-US" dirty="0" err="1">
                <a:latin typeface="Consolas" panose="020B0609020204030204" pitchFamily="49" charset="0"/>
              </a:rPr>
              <a:t>co_nlocals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 marL="11430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w_long</a:t>
            </a:r>
            <a:r>
              <a:rPr lang="en-US" dirty="0">
                <a:latin typeface="Consolas" panose="020B0609020204030204" pitchFamily="49" charset="0"/>
              </a:rPr>
              <a:t> co-&gt;</a:t>
            </a:r>
            <a:r>
              <a:rPr lang="en-US" dirty="0" err="1">
                <a:latin typeface="Consolas" panose="020B0609020204030204" pitchFamily="49" charset="0"/>
              </a:rPr>
              <a:t>co_stacksize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 marL="11430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w_long</a:t>
            </a:r>
            <a:r>
              <a:rPr lang="en-US" dirty="0">
                <a:latin typeface="Consolas" panose="020B0609020204030204" pitchFamily="49" charset="0"/>
              </a:rPr>
              <a:t> co-&gt;</a:t>
            </a:r>
            <a:r>
              <a:rPr lang="en-US" dirty="0" err="1">
                <a:latin typeface="Consolas" panose="020B0609020204030204" pitchFamily="49" charset="0"/>
              </a:rPr>
              <a:t>co_flags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 marL="11430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w_object</a:t>
            </a:r>
            <a:r>
              <a:rPr lang="en-US" dirty="0">
                <a:latin typeface="Consolas" panose="020B0609020204030204" pitchFamily="49" charset="0"/>
              </a:rPr>
              <a:t> co-&gt;</a:t>
            </a:r>
            <a:r>
              <a:rPr lang="en-US" dirty="0" err="1">
                <a:latin typeface="Consolas" panose="020B0609020204030204" pitchFamily="49" charset="0"/>
              </a:rPr>
              <a:t>co_code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 marL="11430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w_object</a:t>
            </a:r>
            <a:r>
              <a:rPr lang="en-US" dirty="0">
                <a:latin typeface="Consolas" panose="020B0609020204030204" pitchFamily="49" charset="0"/>
              </a:rPr>
              <a:t> co-&gt;</a:t>
            </a:r>
            <a:r>
              <a:rPr lang="en-US" dirty="0" err="1">
                <a:latin typeface="Consolas" panose="020B0609020204030204" pitchFamily="49" charset="0"/>
              </a:rPr>
              <a:t>co_consts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 marL="11430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w_object</a:t>
            </a:r>
            <a:r>
              <a:rPr lang="en-US" dirty="0">
                <a:latin typeface="Consolas" panose="020B0609020204030204" pitchFamily="49" charset="0"/>
              </a:rPr>
              <a:t> co-&gt;</a:t>
            </a:r>
            <a:r>
              <a:rPr lang="en-US" dirty="0" err="1">
                <a:latin typeface="Consolas" panose="020B0609020204030204" pitchFamily="49" charset="0"/>
              </a:rPr>
              <a:t>co_names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 marL="11430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w_object</a:t>
            </a:r>
            <a:r>
              <a:rPr lang="en-US" dirty="0">
                <a:latin typeface="Consolas" panose="020B0609020204030204" pitchFamily="49" charset="0"/>
              </a:rPr>
              <a:t> co-&gt;</a:t>
            </a:r>
            <a:r>
              <a:rPr lang="en-US" dirty="0" err="1">
                <a:latin typeface="Consolas" panose="020B0609020204030204" pitchFamily="49" charset="0"/>
              </a:rPr>
              <a:t>co_varnames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 marL="11430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w_object</a:t>
            </a:r>
            <a:r>
              <a:rPr lang="en-US" dirty="0">
                <a:latin typeface="Consolas" panose="020B0609020204030204" pitchFamily="49" charset="0"/>
              </a:rPr>
              <a:t> co-&gt;</a:t>
            </a:r>
            <a:r>
              <a:rPr lang="en-US" dirty="0" err="1">
                <a:latin typeface="Consolas" panose="020B0609020204030204" pitchFamily="49" charset="0"/>
              </a:rPr>
              <a:t>co_freevars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 marL="11430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w_object</a:t>
            </a:r>
            <a:r>
              <a:rPr lang="en-US" dirty="0">
                <a:latin typeface="Consolas" panose="020B0609020204030204" pitchFamily="49" charset="0"/>
              </a:rPr>
              <a:t> co-&gt;</a:t>
            </a:r>
            <a:r>
              <a:rPr lang="en-US" dirty="0" err="1">
                <a:latin typeface="Consolas" panose="020B0609020204030204" pitchFamily="49" charset="0"/>
              </a:rPr>
              <a:t>co_cellvars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 marL="11430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w_object</a:t>
            </a:r>
            <a:r>
              <a:rPr lang="en-US" dirty="0">
                <a:latin typeface="Consolas" panose="020B0609020204030204" pitchFamily="49" charset="0"/>
              </a:rPr>
              <a:t> co-&gt;</a:t>
            </a:r>
            <a:r>
              <a:rPr lang="en-US" dirty="0" err="1">
                <a:latin typeface="Consolas" panose="020B0609020204030204" pitchFamily="49" charset="0"/>
              </a:rPr>
              <a:t>co_filename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 marL="11430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w_object</a:t>
            </a:r>
            <a:r>
              <a:rPr lang="en-US" dirty="0">
                <a:latin typeface="Consolas" panose="020B0609020204030204" pitchFamily="49" charset="0"/>
              </a:rPr>
              <a:t> co-&gt;</a:t>
            </a:r>
            <a:r>
              <a:rPr lang="en-US" dirty="0" err="1">
                <a:latin typeface="Consolas" panose="020B0609020204030204" pitchFamily="49" charset="0"/>
              </a:rPr>
              <a:t>co_name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 marL="11430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w_long</a:t>
            </a:r>
            <a:r>
              <a:rPr lang="en-US" dirty="0">
                <a:latin typeface="Consolas" panose="020B0609020204030204" pitchFamily="49" charset="0"/>
              </a:rPr>
              <a:t> co-&gt;</a:t>
            </a:r>
            <a:r>
              <a:rPr lang="en-US" dirty="0" err="1">
                <a:latin typeface="Consolas" panose="020B0609020204030204" pitchFamily="49" charset="0"/>
              </a:rPr>
              <a:t>co_firstlineno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 marL="11430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w_object</a:t>
            </a:r>
            <a:r>
              <a:rPr lang="en-US" dirty="0">
                <a:latin typeface="Consolas" panose="020B0609020204030204" pitchFamily="49" charset="0"/>
              </a:rPr>
              <a:t> co-&gt;</a:t>
            </a:r>
            <a:r>
              <a:rPr lang="en-US" dirty="0" err="1">
                <a:latin typeface="Consolas" panose="020B0609020204030204" pitchFamily="49" charset="0"/>
              </a:rPr>
              <a:t>co_lnotab</a:t>
            </a:r>
            <a:endParaRPr lang="en-US" dirty="0" smtClean="0"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Структура: </a:t>
            </a:r>
            <a:r>
              <a:rPr lang="en-US" dirty="0" err="1" smtClean="0"/>
              <a:t>pyc</a:t>
            </a:r>
            <a:r>
              <a:rPr lang="en-US" dirty="0" smtClean="0"/>
              <a:t> 3.3+</a:t>
            </a:r>
            <a:endParaRPr lang="en-US" dirty="0"/>
          </a:p>
        </p:txBody>
      </p:sp>
      <p:sp>
        <p:nvSpPr>
          <p:cNvPr id="4" name="Текст 1"/>
          <p:cNvSpPr txBox="1">
            <a:spLocks/>
          </p:cNvSpPr>
          <p:nvPr/>
        </p:nvSpPr>
        <p:spPr>
          <a:xfrm>
            <a:off x="4304145" y="1477819"/>
            <a:ext cx="4528155" cy="531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Char char="●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■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●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■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●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Gothic"/>
              <a:buChar char="○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entury Gothic"/>
              <a:buChar char="■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14300" indent="0">
              <a:buFont typeface="Century Gothic"/>
              <a:buNone/>
            </a:pPr>
            <a:r>
              <a:rPr lang="pt-BR" dirty="0" smtClean="0">
                <a:solidFill>
                  <a:schemeClr val="bg2"/>
                </a:solidFill>
                <a:latin typeface="Consolas" panose="020B0609020204030204" pitchFamily="49" charset="0"/>
              </a:rPr>
              <a:t>w_byte TYPE_CODE</a:t>
            </a:r>
          </a:p>
          <a:p>
            <a:pPr marL="114300" indent="0">
              <a:buFont typeface="Century Gothic"/>
              <a:buNone/>
            </a:pPr>
            <a:r>
              <a:rPr lang="pt-BR" dirty="0" smtClean="0">
                <a:solidFill>
                  <a:schemeClr val="bg2"/>
                </a:solidFill>
                <a:latin typeface="Consolas" panose="020B0609020204030204" pitchFamily="49" charset="0"/>
              </a:rPr>
              <a:t>w_long co-&gt;co_argcount</a:t>
            </a:r>
          </a:p>
          <a:p>
            <a:pPr marL="114300" indent="0">
              <a:buFont typeface="Century Gothic"/>
              <a:buNone/>
            </a:pPr>
            <a:endParaRPr lang="pt-BR" dirty="0" smtClean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114300" indent="0">
              <a:buFont typeface="Century Gothic"/>
              <a:buNone/>
            </a:pPr>
            <a:r>
              <a:rPr lang="pt-BR" dirty="0" smtClean="0">
                <a:solidFill>
                  <a:schemeClr val="bg2"/>
                </a:solidFill>
                <a:latin typeface="Consolas" panose="020B0609020204030204" pitchFamily="49" charset="0"/>
              </a:rPr>
              <a:t>w_long co-&gt;co_nlocals</a:t>
            </a:r>
          </a:p>
          <a:p>
            <a:pPr marL="114300" indent="0">
              <a:buFont typeface="Century Gothic"/>
              <a:buNone/>
            </a:pPr>
            <a:r>
              <a:rPr lang="pt-BR" dirty="0" smtClean="0">
                <a:solidFill>
                  <a:schemeClr val="bg2"/>
                </a:solidFill>
                <a:latin typeface="Consolas" panose="020B0609020204030204" pitchFamily="49" charset="0"/>
              </a:rPr>
              <a:t>w_long co-&gt;co_stacksize</a:t>
            </a:r>
          </a:p>
          <a:p>
            <a:pPr marL="114300" indent="0">
              <a:buFont typeface="Century Gothic"/>
              <a:buNone/>
            </a:pPr>
            <a:r>
              <a:rPr lang="pt-BR" dirty="0" smtClean="0">
                <a:solidFill>
                  <a:schemeClr val="bg2"/>
                </a:solidFill>
                <a:latin typeface="Consolas" panose="020B0609020204030204" pitchFamily="49" charset="0"/>
              </a:rPr>
              <a:t>w_long co-&gt;co_flags</a:t>
            </a:r>
          </a:p>
          <a:p>
            <a:pPr marL="114300" indent="0">
              <a:buFont typeface="Century Gothic"/>
              <a:buNone/>
            </a:pPr>
            <a:r>
              <a:rPr lang="pt-BR" dirty="0" smtClean="0">
                <a:solidFill>
                  <a:schemeClr val="bg2"/>
                </a:solidFill>
                <a:latin typeface="Consolas" panose="020B0609020204030204" pitchFamily="49" charset="0"/>
              </a:rPr>
              <a:t>w_object co-&gt;co_code</a:t>
            </a:r>
          </a:p>
          <a:p>
            <a:pPr marL="114300" indent="0">
              <a:buFont typeface="Century Gothic"/>
              <a:buNone/>
            </a:pPr>
            <a:r>
              <a:rPr lang="pt-BR" dirty="0" smtClean="0">
                <a:solidFill>
                  <a:schemeClr val="bg2"/>
                </a:solidFill>
                <a:latin typeface="Consolas" panose="020B0609020204030204" pitchFamily="49" charset="0"/>
              </a:rPr>
              <a:t>w_object co-&gt;co_consts</a:t>
            </a:r>
          </a:p>
          <a:p>
            <a:pPr marL="114300" indent="0">
              <a:buFont typeface="Century Gothic"/>
              <a:buNone/>
            </a:pPr>
            <a:r>
              <a:rPr lang="pt-BR" dirty="0" smtClean="0">
                <a:solidFill>
                  <a:schemeClr val="bg2"/>
                </a:solidFill>
                <a:latin typeface="Consolas" panose="020B0609020204030204" pitchFamily="49" charset="0"/>
              </a:rPr>
              <a:t>w_object co-&gt;co_names</a:t>
            </a:r>
          </a:p>
          <a:p>
            <a:pPr marL="114300" indent="0">
              <a:buFont typeface="Century Gothic"/>
              <a:buNone/>
            </a:pPr>
            <a:r>
              <a:rPr lang="pt-BR" dirty="0" smtClean="0">
                <a:solidFill>
                  <a:schemeClr val="bg2"/>
                </a:solidFill>
                <a:latin typeface="Consolas" panose="020B0609020204030204" pitchFamily="49" charset="0"/>
              </a:rPr>
              <a:t>w_object co-&gt;co_varnames</a:t>
            </a:r>
          </a:p>
          <a:p>
            <a:pPr marL="114300" indent="0">
              <a:buFont typeface="Century Gothic"/>
              <a:buNone/>
            </a:pPr>
            <a:r>
              <a:rPr lang="pt-BR" dirty="0" smtClean="0">
                <a:solidFill>
                  <a:schemeClr val="bg2"/>
                </a:solidFill>
                <a:latin typeface="Consolas" panose="020B0609020204030204" pitchFamily="49" charset="0"/>
              </a:rPr>
              <a:t>w_object co-&gt;co_freevars</a:t>
            </a:r>
          </a:p>
          <a:p>
            <a:pPr marL="114300" indent="0">
              <a:buFont typeface="Century Gothic"/>
              <a:buNone/>
            </a:pPr>
            <a:r>
              <a:rPr lang="pt-BR" dirty="0" smtClean="0">
                <a:solidFill>
                  <a:schemeClr val="bg2"/>
                </a:solidFill>
                <a:latin typeface="Consolas" panose="020B0609020204030204" pitchFamily="49" charset="0"/>
              </a:rPr>
              <a:t>w_object co-&gt;co_cellvars</a:t>
            </a:r>
          </a:p>
          <a:p>
            <a:pPr marL="114300" indent="0">
              <a:buFont typeface="Century Gothic"/>
              <a:buNone/>
            </a:pPr>
            <a:r>
              <a:rPr lang="pt-BR" dirty="0" smtClean="0">
                <a:solidFill>
                  <a:schemeClr val="bg2"/>
                </a:solidFill>
                <a:latin typeface="Consolas" panose="020B0609020204030204" pitchFamily="49" charset="0"/>
              </a:rPr>
              <a:t>w_object co-&gt;co_filename</a:t>
            </a:r>
          </a:p>
          <a:p>
            <a:pPr marL="114300" indent="0">
              <a:buFont typeface="Century Gothic"/>
              <a:buNone/>
            </a:pPr>
            <a:r>
              <a:rPr lang="pt-BR" dirty="0" smtClean="0">
                <a:solidFill>
                  <a:schemeClr val="bg2"/>
                </a:solidFill>
                <a:latin typeface="Consolas" panose="020B0609020204030204" pitchFamily="49" charset="0"/>
              </a:rPr>
              <a:t>w_object co-&gt;co_name</a:t>
            </a:r>
          </a:p>
          <a:p>
            <a:pPr marL="114300" indent="0">
              <a:buFont typeface="Century Gothic"/>
              <a:buNone/>
            </a:pPr>
            <a:r>
              <a:rPr lang="pt-BR" dirty="0" smtClean="0">
                <a:solidFill>
                  <a:schemeClr val="bg2"/>
                </a:solidFill>
                <a:latin typeface="Consolas" panose="020B0609020204030204" pitchFamily="49" charset="0"/>
              </a:rPr>
              <a:t>w_long co-&gt;co_firstlineno</a:t>
            </a:r>
          </a:p>
          <a:p>
            <a:pPr marL="114300" indent="0">
              <a:buFont typeface="Century Gothic"/>
              <a:buNone/>
            </a:pPr>
            <a:r>
              <a:rPr lang="pt-BR" dirty="0" smtClean="0">
                <a:solidFill>
                  <a:schemeClr val="bg2"/>
                </a:solidFill>
                <a:latin typeface="Consolas" panose="020B0609020204030204" pitchFamily="49" charset="0"/>
              </a:rPr>
              <a:t>w_object co-&gt;co_lnotab</a:t>
            </a:r>
            <a:endParaRPr lang="en-US" dirty="0">
              <a:solidFill>
                <a:schemeClr val="bg2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1700" y="1477818"/>
            <a:ext cx="8520600" cy="5273963"/>
          </a:xfrm>
        </p:spPr>
        <p:txBody>
          <a:bodyPr/>
          <a:lstStyle/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00000000: 330d 0d0a e873 e35f 2200 0000 e300 0000  3....s._".......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00000010: 0000 0000 0000 0000 0001 0000 0040 0000  .............@..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00000020: 0073 0c00 0000 6400 5a00 6401 5a01 6402  .s....</a:t>
            </a:r>
            <a:r>
              <a:rPr lang="en-US" sz="1600" dirty="0" err="1">
                <a:latin typeface="Consolas" panose="020B0609020204030204" pitchFamily="49" charset="0"/>
              </a:rPr>
              <a:t>d.Z.d.Z.d</a:t>
            </a:r>
            <a:r>
              <a:rPr lang="en-US" sz="1600" dirty="0">
                <a:latin typeface="Consolas" panose="020B0609020204030204" pitchFamily="49" charset="0"/>
              </a:rPr>
              <a:t>.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00000030: 5300 2903 </a:t>
            </a:r>
            <a:r>
              <a:rPr lang="en-US" sz="1600" dirty="0">
                <a:solidFill>
                  <a:srgbClr val="00B0F0"/>
                </a:solidFill>
                <a:latin typeface="Consolas" panose="020B0609020204030204" pitchFamily="49" charset="0"/>
              </a:rPr>
              <a:t>7a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rPr>
              <a:t>09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5665 7273 696f 6e20 31</a:t>
            </a:r>
            <a:r>
              <a:rPr lang="en-US" sz="1600" dirty="0">
                <a:latin typeface="Consolas" panose="020B0609020204030204" pitchFamily="49" charset="0"/>
              </a:rPr>
              <a:t>5a  S.).</a:t>
            </a:r>
            <a:r>
              <a:rPr lang="en-US" sz="1600" dirty="0" err="1">
                <a:solidFill>
                  <a:srgbClr val="00B0F0"/>
                </a:solidFill>
                <a:latin typeface="Consolas" panose="020B0609020204030204" pitchFamily="49" charset="0"/>
              </a:rPr>
              <a:t>z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Version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 1</a:t>
            </a:r>
            <a:r>
              <a:rPr lang="en-US" sz="1600" dirty="0">
                <a:latin typeface="Consolas" panose="020B0609020204030204" pitchFamily="49" charset="0"/>
              </a:rPr>
              <a:t>Z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00000040: 0331 3233 4e29 02da 0661 6e61 </a:t>
            </a:r>
            <a:r>
              <a:rPr lang="en-US" sz="1600" dirty="0" err="1">
                <a:latin typeface="Consolas" panose="020B0609020204030204" pitchFamily="49" charset="0"/>
              </a:rPr>
              <a:t>6e61</a:t>
            </a:r>
            <a:r>
              <a:rPr lang="en-US" sz="1600" dirty="0">
                <a:latin typeface="Consolas" panose="020B0609020204030204" pitchFamily="49" charset="0"/>
              </a:rPr>
              <a:t> 7374  .123N)...</a:t>
            </a:r>
            <a:r>
              <a:rPr lang="en-US" sz="1600" dirty="0" err="1">
                <a:latin typeface="Consolas" panose="020B0609020204030204" pitchFamily="49" charset="0"/>
              </a:rPr>
              <a:t>ananast</a:t>
            </a:r>
            <a:endParaRPr lang="en-US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00000050: 0400 0000 d181 </a:t>
            </a:r>
            <a:r>
              <a:rPr lang="en-US" sz="1600" dirty="0" err="1">
                <a:latin typeface="Consolas" panose="020B0609020204030204" pitchFamily="49" charset="0"/>
              </a:rPr>
              <a:t>d181</a:t>
            </a:r>
            <a:r>
              <a:rPr lang="en-US" sz="1600" dirty="0">
                <a:latin typeface="Consolas" panose="020B0609020204030204" pitchFamily="49" charset="0"/>
              </a:rPr>
              <a:t> a900 7202 0000 0072  ..........r....r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00000060: 0200 0000 fa18 2f6d 6e74 2f63 2f67 656e  ....../</a:t>
            </a:r>
            <a:r>
              <a:rPr lang="en-US" sz="1600" dirty="0" err="1">
                <a:latin typeface="Consolas" panose="020B0609020204030204" pitchFamily="49" charset="0"/>
              </a:rPr>
              <a:t>mnt</a:t>
            </a:r>
            <a:r>
              <a:rPr lang="en-US" sz="1600" dirty="0">
                <a:latin typeface="Consolas" panose="020B0609020204030204" pitchFamily="49" charset="0"/>
              </a:rPr>
              <a:t>/c/gen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00000070: 5f70 7963 2f63 6f6e 6669 672e 7079 da08  _</a:t>
            </a:r>
            <a:r>
              <a:rPr lang="en-US" sz="1600" dirty="0" err="1">
                <a:latin typeface="Consolas" panose="020B0609020204030204" pitchFamily="49" charset="0"/>
              </a:rPr>
              <a:t>pyc</a:t>
            </a:r>
            <a:r>
              <a:rPr lang="en-US" sz="1600" dirty="0">
                <a:latin typeface="Consolas" panose="020B0609020204030204" pitchFamily="49" charset="0"/>
              </a:rPr>
              <a:t>/config.py..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00000080: 3c6d 6f64 756c 653e 0100 0000 7302 0000  &lt;module&gt;....s...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00000090: 0004 01</a:t>
            </a:r>
            <a:endParaRPr lang="en-US" sz="1600" dirty="0" smtClean="0"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Структура: </a:t>
            </a:r>
            <a:r>
              <a:rPr lang="en-US" dirty="0" err="1" smtClean="0"/>
              <a:t>pyc</a:t>
            </a:r>
            <a:r>
              <a:rPr lang="en-US" dirty="0" smtClean="0"/>
              <a:t> 3.3+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1700" y="1477819"/>
            <a:ext cx="8435136" cy="5209308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>
                <a:latin typeface="Consolas" panose="020B0609020204030204" pitchFamily="49" charset="0"/>
              </a:rPr>
              <a:t>Теперь вы можете разбирать структуры глазами! 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А это моя кошка</a:t>
            </a:r>
            <a:endParaRPr lang="en-US" dirty="0" smtClean="0">
              <a:solidFill>
                <a:schemeClr val="tx2">
                  <a:lumMod val="40000"/>
                  <a:lumOff val="6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Мау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945"/>
            <a:ext cx="9144000" cy="49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Акт </a:t>
            </a:r>
            <a:r>
              <a:rPr lang="en-US" dirty="0" smtClean="0"/>
              <a:t>3</a:t>
            </a:r>
            <a:r>
              <a:rPr lang="ru" dirty="0" smtClean="0"/>
              <a:t>. </a:t>
            </a:r>
            <a:r>
              <a:rPr lang="ru-RU" dirty="0" smtClean="0"/>
              <a:t>Портим</a:t>
            </a:r>
            <a:r>
              <a:rPr lang="en-US" dirty="0" smtClean="0"/>
              <a:t> uncompyle6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24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1700" y="1477818"/>
            <a:ext cx="8520600" cy="5079999"/>
          </a:xfrm>
        </p:spPr>
        <p:txBody>
          <a:bodyPr/>
          <a:lstStyle/>
          <a:p>
            <a:pPr marL="114300" indent="0">
              <a:buNone/>
            </a:pPr>
            <a:r>
              <a:rPr lang="ru-RU" sz="2800" dirty="0" smtClean="0">
                <a:latin typeface="Century Gothic" panose="020B0502020202020204" pitchFamily="34" charset="0"/>
              </a:rPr>
              <a:t>Вариант 1 – </a:t>
            </a:r>
            <a:r>
              <a:rPr lang="ru-RU" sz="2800" dirty="0" err="1" smtClean="0">
                <a:latin typeface="Century Gothic" panose="020B0502020202020204" pitchFamily="34" charset="0"/>
              </a:rPr>
              <a:t>обфускация</a:t>
            </a:r>
            <a:r>
              <a:rPr lang="ru-RU" sz="2800" dirty="0" smtClean="0">
                <a:latin typeface="Century Gothic" panose="020B0502020202020204" pitchFamily="34" charset="0"/>
              </a:rPr>
              <a:t> названий</a:t>
            </a:r>
          </a:p>
          <a:p>
            <a:pPr marL="114300" indent="0">
              <a:buNone/>
            </a:pPr>
            <a:endParaRPr lang="ru-RU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У нас есть листы, хранящие названия всех переменных. Просто заменяем информацию в этих листах: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# </a:t>
            </a:r>
            <a:r>
              <a:rPr lang="en-US" dirty="0">
                <a:latin typeface="Consolas" panose="020B0609020204030204" pitchFamily="49" charset="0"/>
              </a:rPr>
              <a:t>uncompyle6 version 3.7.4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Python bytecode 2.7 (62211)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Decompiled from: Python 3.6.9 (default, Nov  7 2019, 10:44:02)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[GCC 8.3.0]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Embedded file name: config.py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Compiled at: 2020-12-24 21:17:40</a:t>
            </a:r>
          </a:p>
          <a:p>
            <a:pPr marL="11430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ananas</a:t>
            </a:r>
            <a:r>
              <a:rPr lang="en-US" dirty="0">
                <a:latin typeface="Consolas" panose="020B0609020204030204" pitchFamily="49" charset="0"/>
              </a:rPr>
              <a:t> = 'Version 1'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cc = '123'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okay decompiling </a:t>
            </a:r>
            <a:r>
              <a:rPr lang="en-US" dirty="0" err="1">
                <a:latin typeface="Consolas" panose="020B0609020204030204" pitchFamily="49" charset="0"/>
              </a:rPr>
              <a:t>config.pyc</a:t>
            </a:r>
            <a:endParaRPr lang="ru-RU" dirty="0" smtClean="0"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Ломать – не строить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1700" y="1477818"/>
            <a:ext cx="8520600" cy="5079999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uncompyle6 version 3.7.4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Python bytecode 2.7 (62211)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Decompiled from: Python 3.6.9 (default, Nov  7 2019, 10:44:02)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[GCC 8.3.0]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Embedded file name: config.py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Compiled at: 2020-12-24 21:17:40</a:t>
            </a:r>
          </a:p>
          <a:p>
            <a:pPr marL="11430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hello_spbctf</a:t>
            </a:r>
            <a:r>
              <a:rPr lang="en-US" dirty="0">
                <a:latin typeface="Consolas" panose="020B0609020204030204" pitchFamily="49" charset="0"/>
              </a:rPr>
              <a:t> = 'Version 1'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cc = '123'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okay decompiling </a:t>
            </a:r>
            <a:r>
              <a:rPr lang="en-US" dirty="0" err="1">
                <a:latin typeface="Consolas" panose="020B0609020204030204" pitchFamily="49" charset="0"/>
              </a:rPr>
              <a:t>config.pyc</a:t>
            </a:r>
            <a:endParaRPr lang="ru-RU" dirty="0" smtClean="0"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Ломать – не строить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78" y="4423919"/>
            <a:ext cx="7509119" cy="225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dis.disassemble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marshal.loads</a:t>
            </a:r>
            <a:r>
              <a:rPr lang="en-US" sz="2000" dirty="0">
                <a:latin typeface="Consolas" panose="020B0609020204030204" pitchFamily="49" charset="0"/>
              </a:rPr>
              <a:t>(file[8:]))</a:t>
            </a:r>
          </a:p>
          <a:p>
            <a:pPr marL="1143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1           0 LOAD_CONST               0 (0)</a:t>
            </a:r>
          </a:p>
          <a:p>
            <a:pPr marL="1143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  3 STORE_NAME               0 (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2           6 SETUP_LOOP              32 (to 41)</a:t>
            </a:r>
          </a:p>
          <a:p>
            <a:pPr marL="1143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&gt;&gt;    9 LOAD_NAME                0 (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 12 LOAD_CONST               1 (177)</a:t>
            </a:r>
          </a:p>
          <a:p>
            <a:pPr marL="1143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 15 COMPARE_OP               3 (!=)</a:t>
            </a:r>
          </a:p>
          <a:p>
            <a:pPr marL="1143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 18 POP_JUMP_IF_FALSE       40</a:t>
            </a:r>
          </a:p>
          <a:p>
            <a:pPr marL="114300" indent="0"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3          21 LOAD_NAME                0 (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 24 LOAD_CONST               2 (1)</a:t>
            </a:r>
          </a:p>
          <a:p>
            <a:pPr marL="1143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 27 </a:t>
            </a:r>
            <a:r>
              <a:rPr lang="en-US" sz="2000" dirty="0" smtClean="0">
                <a:latin typeface="Consolas" panose="020B0609020204030204" pitchFamily="49" charset="0"/>
              </a:rPr>
              <a:t>INPLACE_ADD</a:t>
            </a:r>
          </a:p>
          <a:p>
            <a:pPr marL="114300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...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Убираем нумерацию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co_lnotab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dis.disassemble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marshal.loads</a:t>
            </a:r>
            <a:r>
              <a:rPr lang="en-US" sz="2000" dirty="0">
                <a:latin typeface="Consolas" panose="020B0609020204030204" pitchFamily="49" charset="0"/>
              </a:rPr>
              <a:t>(file[8:])) </a:t>
            </a:r>
          </a:p>
          <a:p>
            <a:pPr marL="114300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1           </a:t>
            </a:r>
            <a:r>
              <a:rPr lang="en-US" sz="2000" dirty="0">
                <a:latin typeface="Consolas" panose="020B0609020204030204" pitchFamily="49" charset="0"/>
              </a:rPr>
              <a:t>0 LOAD_CONST               0 (0)</a:t>
            </a:r>
          </a:p>
          <a:p>
            <a:pPr marL="1143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  3 STORE_NAME               0 (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  6 SETUP_LOOP              32 (to 41)</a:t>
            </a:r>
          </a:p>
          <a:p>
            <a:pPr marL="1143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&gt;&gt;    9 LOAD_NAME                0 (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 12 LOAD_CONST               1 (177)</a:t>
            </a:r>
          </a:p>
          <a:p>
            <a:pPr marL="1143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 15 COMPARE_OP               3 (!=)</a:t>
            </a:r>
          </a:p>
          <a:p>
            <a:pPr marL="1143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 18 POP_JUMP_IF_FALSE       40</a:t>
            </a:r>
          </a:p>
          <a:p>
            <a:pPr marL="1143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 21 LOAD_NAME                0 (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 24 LOAD_CONST               2 (1)</a:t>
            </a:r>
          </a:p>
          <a:p>
            <a:pPr marL="11430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 27 INPLACE_ADD</a:t>
            </a:r>
          </a:p>
          <a:p>
            <a:pPr marL="114300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...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Убираем нумерацию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co_lnotab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PYC-</a:t>
            </a:r>
            <a:r>
              <a:rPr lang="ru-RU" dirty="0" smtClean="0"/>
              <a:t>и </a:t>
            </a:r>
            <a:r>
              <a:rPr lang="ru-RU" dirty="0" err="1" smtClean="0"/>
              <a:t>и</a:t>
            </a:r>
            <a:r>
              <a:rPr lang="ru-RU" dirty="0" smtClean="0"/>
              <a:t> метки времени</a:t>
            </a:r>
            <a:endParaRPr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046629"/>
              </p:ext>
            </p:extLst>
          </p:nvPr>
        </p:nvGraphicFramePr>
        <p:xfrm>
          <a:off x="0" y="1240972"/>
          <a:ext cx="9144000" cy="56170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71418">
                  <a:extLst>
                    <a:ext uri="{9D8B030D-6E8A-4147-A177-3AD203B41FA5}">
                      <a16:colId xmlns:a16="http://schemas.microsoft.com/office/drawing/2014/main" val="1834682429"/>
                    </a:ext>
                  </a:extLst>
                </a:gridCol>
                <a:gridCol w="3999346">
                  <a:extLst>
                    <a:ext uri="{9D8B030D-6E8A-4147-A177-3AD203B41FA5}">
                      <a16:colId xmlns:a16="http://schemas.microsoft.com/office/drawing/2014/main" val="335988170"/>
                    </a:ext>
                  </a:extLst>
                </a:gridCol>
                <a:gridCol w="4073236">
                  <a:extLst>
                    <a:ext uri="{9D8B030D-6E8A-4147-A177-3AD203B41FA5}">
                      <a16:colId xmlns:a16="http://schemas.microsoft.com/office/drawing/2014/main" val="3811676011"/>
                    </a:ext>
                  </a:extLst>
                </a:gridCol>
              </a:tblGrid>
              <a:tr h="715194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Есть </a:t>
                      </a:r>
                      <a:r>
                        <a:rPr lang="en-US" sz="1800" dirty="0" smtClean="0"/>
                        <a:t>PYC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Нет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en-US" sz="1800" baseline="0" dirty="0" smtClean="0"/>
                        <a:t>PYC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1667466"/>
                  </a:ext>
                </a:extLst>
              </a:tr>
              <a:tr h="237974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Есть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en-US" sz="1800" b="1" baseline="0" dirty="0" smtClean="0"/>
                        <a:t>PY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Сверяем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en-US" sz="1800" baseline="0" dirty="0" smtClean="0"/>
                        <a:t>modification time PYC </a:t>
                      </a:r>
                      <a:r>
                        <a:rPr lang="ru-RU" sz="1800" baseline="0" dirty="0" smtClean="0"/>
                        <a:t>и </a:t>
                      </a:r>
                      <a:r>
                        <a:rPr lang="en-US" sz="1800" baseline="0" dirty="0" smtClean="0"/>
                        <a:t>PY:</a:t>
                      </a:r>
                      <a:endParaRPr lang="ru-RU" sz="1800" baseline="0" dirty="0" smtClean="0"/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err="1" smtClean="0">
                          <a:solidFill>
                            <a:srgbClr val="00B050"/>
                          </a:solidFill>
                        </a:rPr>
                        <a:t>mtPYC</a:t>
                      </a:r>
                      <a:r>
                        <a:rPr lang="ru-RU" sz="18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rgbClr val="00B050"/>
                          </a:solidFill>
                        </a:rPr>
                        <a:t>&gt;=</a:t>
                      </a:r>
                      <a:r>
                        <a:rPr lang="ru-RU" sz="18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B050"/>
                          </a:solidFill>
                        </a:rPr>
                        <a:t>mtPY</a:t>
                      </a:r>
                      <a:r>
                        <a:rPr lang="en-US" sz="1800" baseline="0" dirty="0" smtClean="0">
                          <a:solidFill>
                            <a:srgbClr val="00B050"/>
                          </a:solidFill>
                        </a:rPr>
                        <a:t>: </a:t>
                      </a:r>
                      <a:r>
                        <a:rPr lang="ru-RU" sz="1800" baseline="0" dirty="0" smtClean="0">
                          <a:solidFill>
                            <a:srgbClr val="00B050"/>
                          </a:solidFill>
                        </a:rPr>
                        <a:t>запускаем </a:t>
                      </a:r>
                      <a:r>
                        <a:rPr lang="en-US" sz="1800" baseline="0" dirty="0" smtClean="0">
                          <a:solidFill>
                            <a:srgbClr val="00B050"/>
                          </a:solidFill>
                        </a:rPr>
                        <a:t>PYC</a:t>
                      </a:r>
                    </a:p>
                    <a:p>
                      <a:r>
                        <a:rPr lang="en-US" sz="1800" baseline="0" dirty="0" err="1" smtClean="0">
                          <a:solidFill>
                            <a:schemeClr val="bg2"/>
                          </a:solidFill>
                        </a:rPr>
                        <a:t>mtPYC</a:t>
                      </a:r>
                      <a:r>
                        <a:rPr lang="ru-RU" sz="18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&lt;</a:t>
                      </a:r>
                      <a:r>
                        <a:rPr lang="ru-RU" sz="18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2"/>
                          </a:solidFill>
                        </a:rPr>
                        <a:t>mtPY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ru-RU" sz="1800" baseline="0" dirty="0" smtClean="0">
                          <a:solidFill>
                            <a:schemeClr val="bg2"/>
                          </a:solidFill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ru-RU" sz="1800" baseline="0" dirty="0" smtClean="0">
                          <a:solidFill>
                            <a:schemeClr val="bg2"/>
                          </a:solidFill>
                        </a:rPr>
                        <a:t>генерируем новый 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PYC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B050"/>
                          </a:solidFill>
                        </a:rPr>
                        <a:t>Это</a:t>
                      </a:r>
                      <a:r>
                        <a:rPr lang="ru-RU" sz="1800" baseline="0" dirty="0" smtClean="0">
                          <a:solidFill>
                            <a:srgbClr val="00B050"/>
                          </a:solidFill>
                        </a:rPr>
                        <a:t> первый запуск: генерируем </a:t>
                      </a:r>
                      <a:r>
                        <a:rPr lang="en-US" sz="1800" baseline="0" dirty="0" smtClean="0">
                          <a:solidFill>
                            <a:srgbClr val="00B050"/>
                          </a:solidFill>
                        </a:rPr>
                        <a:t>PYC, </a:t>
                      </a:r>
                      <a:r>
                        <a:rPr lang="ru-RU" sz="1800" baseline="0" dirty="0" smtClean="0">
                          <a:solidFill>
                            <a:srgbClr val="00B050"/>
                          </a:solidFill>
                        </a:rPr>
                        <a:t>импортируем модуль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649088"/>
                  </a:ext>
                </a:extLst>
              </a:tr>
              <a:tr h="252208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Нет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en-US" sz="1800" b="1" baseline="0" dirty="0" smtClean="0"/>
                        <a:t>PY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/>
                        <a:t>Py2: </a:t>
                      </a:r>
                      <a:r>
                        <a:rPr lang="ru-RU" sz="1800" dirty="0" smtClean="0">
                          <a:solidFill>
                            <a:srgbClr val="00B050"/>
                          </a:solidFill>
                        </a:rPr>
                        <a:t>Всё </a:t>
                      </a:r>
                      <a:r>
                        <a:rPr lang="ru-RU" sz="1800" dirty="0" err="1" smtClean="0">
                          <a:solidFill>
                            <a:srgbClr val="00B050"/>
                          </a:solidFill>
                        </a:rPr>
                        <a:t>ок</a:t>
                      </a:r>
                      <a:r>
                        <a:rPr lang="ru-RU" sz="1800" dirty="0" smtClean="0">
                          <a:solidFill>
                            <a:srgbClr val="00B050"/>
                          </a:solidFill>
                        </a:rPr>
                        <a:t>,</a:t>
                      </a:r>
                      <a:r>
                        <a:rPr lang="ru-RU" sz="1800" baseline="0" dirty="0" smtClean="0">
                          <a:solidFill>
                            <a:srgbClr val="00B050"/>
                          </a:solidFill>
                        </a:rPr>
                        <a:t> импортируем </a:t>
                      </a:r>
                      <a:r>
                        <a:rPr lang="en-US" sz="1800" baseline="0" dirty="0" smtClean="0">
                          <a:solidFill>
                            <a:srgbClr val="00B050"/>
                          </a:solidFill>
                        </a:rPr>
                        <a:t>PYC</a:t>
                      </a:r>
                    </a:p>
                    <a:p>
                      <a:pPr algn="just"/>
                      <a:endParaRPr lang="en-US" sz="1800" baseline="0" dirty="0" smtClean="0"/>
                    </a:p>
                    <a:p>
                      <a:pPr algn="just"/>
                      <a:r>
                        <a:rPr lang="en-US" sz="1800" baseline="0" dirty="0" smtClean="0"/>
                        <a:t>Py3:</a:t>
                      </a:r>
                    </a:p>
                    <a:p>
                      <a:pPr algn="just"/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</a:rPr>
                        <a:t>Если есть файл в кэше -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ModuleNotFoundError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just"/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PEP 3147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algn="just"/>
                      <a:r>
                        <a:rPr lang="ru-RU" sz="1800" baseline="0" dirty="0" smtClean="0">
                          <a:solidFill>
                            <a:srgbClr val="00B050"/>
                          </a:solidFill>
                        </a:rPr>
                        <a:t>Всё </a:t>
                      </a:r>
                      <a:r>
                        <a:rPr lang="ru-RU" sz="1800" baseline="0" dirty="0" err="1" smtClean="0">
                          <a:solidFill>
                            <a:srgbClr val="00B050"/>
                          </a:solidFill>
                        </a:rPr>
                        <a:t>ок</a:t>
                      </a:r>
                      <a:r>
                        <a:rPr lang="ru-RU" sz="1800" baseline="0" dirty="0" smtClean="0">
                          <a:solidFill>
                            <a:srgbClr val="00B050"/>
                          </a:solidFill>
                        </a:rPr>
                        <a:t>, если оформить в </a:t>
                      </a:r>
                      <a:r>
                        <a:rPr lang="en-US" sz="1800" baseline="0" dirty="0" smtClean="0">
                          <a:solidFill>
                            <a:srgbClr val="00B050"/>
                          </a:solidFill>
                        </a:rPr>
                        <a:t>Py2-</a:t>
                      </a:r>
                      <a:r>
                        <a:rPr lang="ru-RU" sz="1800" baseline="0" dirty="0" smtClean="0">
                          <a:solidFill>
                            <a:srgbClr val="00B050"/>
                          </a:solidFill>
                        </a:rPr>
                        <a:t>стиле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ImportError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aseline="0" dirty="0" smtClean="0"/>
                        <a:t>(py2)</a:t>
                      </a:r>
                    </a:p>
                    <a:p>
                      <a:pPr algn="ctr"/>
                      <a:r>
                        <a:rPr lang="en-US" sz="1800" dirty="0" err="1" smtClean="0"/>
                        <a:t>ModuleNotFoundError</a:t>
                      </a:r>
                      <a:r>
                        <a:rPr lang="en-US" sz="1800" dirty="0" smtClean="0"/>
                        <a:t> (py3):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1740758"/>
                  </a:ext>
                </a:extLst>
              </a:tr>
            </a:tbl>
          </a:graphicData>
        </a:graphic>
      </p:graphicFrame>
      <p:pic>
        <p:nvPicPr>
          <p:cNvPr id="1030" name="Picture 6" descr="Набор стикеров для Telegram «Беды с башкой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4" y="5161918"/>
            <a:ext cx="1551709" cy="155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1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uncompyle6 </a:t>
            </a:r>
            <a:r>
              <a:rPr lang="en-US" dirty="0" err="1">
                <a:latin typeface="Consolas" panose="020B0609020204030204" pitchFamily="49" charset="0"/>
              </a:rPr>
              <a:t>cycles.pyc</a:t>
            </a: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uncompyle6 version 3.7.4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Python bytecode 2.7 (62211)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Decompiled from: Python 3.6.9 (default, Nov  7 2019, 10:44:02)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[GCC 8.3.0]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Embedded file name: cycles.py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Compiled at: 2020-12-24 21:34:02</a:t>
            </a:r>
          </a:p>
          <a:p>
            <a:pPr marL="11430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= 0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while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!= 177: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+= 1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hello_spbctf</a:t>
            </a:r>
            <a:r>
              <a:rPr lang="en-US" dirty="0">
                <a:latin typeface="Consolas" panose="020B0609020204030204" pitchFamily="49" charset="0"/>
              </a:rPr>
              <a:t> = True</a:t>
            </a: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print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okay decompiling </a:t>
            </a:r>
            <a:r>
              <a:rPr lang="en-US" dirty="0" err="1">
                <a:latin typeface="Consolas" panose="020B0609020204030204" pitchFamily="49" charset="0"/>
              </a:rPr>
              <a:t>cycles.pyc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Убираем нумерацию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co_lnotab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Кейс с </a:t>
            </a:r>
            <a:r>
              <a:rPr lang="ru-RU" dirty="0" err="1" smtClean="0"/>
              <a:t>альпаками</a:t>
            </a:r>
            <a:r>
              <a:rPr lang="ru-RU" dirty="0" smtClean="0"/>
              <a:t> и ламами на реверсе за 24 балла </a:t>
            </a:r>
            <a:r>
              <a:rPr lang="ru-RU" dirty="0" err="1" smtClean="0"/>
              <a:t>Я.Профи</a:t>
            </a:r>
            <a:r>
              <a:rPr lang="ru-RU" dirty="0" smtClean="0"/>
              <a:t> отборочного этапа (</a:t>
            </a:r>
            <a:r>
              <a:rPr lang="ru-RU" dirty="0" err="1" smtClean="0"/>
              <a:t>таск</a:t>
            </a:r>
            <a:r>
              <a:rPr lang="ru-RU" dirty="0" smtClean="0"/>
              <a:t> за авторством </a:t>
            </a:r>
            <a:r>
              <a:rPr lang="en-US" dirty="0" smtClean="0"/>
              <a:t>@</a:t>
            </a:r>
            <a:r>
              <a:rPr lang="en-US" dirty="0" err="1" smtClean="0"/>
              <a:t>groke</a:t>
            </a:r>
            <a:r>
              <a:rPr lang="ru-RU" dirty="0" smtClean="0"/>
              <a:t>)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>
                <a:hlinkClick r:id="rId2"/>
              </a:rPr>
              <a:t>https://rakovskij-stanislav.github.io/Ya-profi-2019-bachelor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def</a:t>
            </a:r>
            <a:r>
              <a:rPr lang="en-US" dirty="0">
                <a:latin typeface="Consolas" panose="020B0609020204030204" pitchFamily="49" charset="0"/>
              </a:rPr>
              <a:t> round():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pass</a:t>
            </a: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def</a:t>
            </a:r>
            <a:r>
              <a:rPr lang="en-US" dirty="0">
                <a:latin typeface="Consolas" panose="020B0609020204030204" pitchFamily="49" charset="0"/>
              </a:rPr>
              <a:t> entry():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key = hashlib.md5(entry.__code__.</a:t>
            </a:r>
            <a:r>
              <a:rPr lang="en-US" dirty="0" err="1">
                <a:latin typeface="Consolas" panose="020B0609020204030204" pitchFamily="49" charset="0"/>
              </a:rPr>
              <a:t>co_code</a:t>
            </a:r>
            <a:r>
              <a:rPr lang="en-US" dirty="0">
                <a:latin typeface="Consolas" panose="020B0609020204030204" pitchFamily="49" charset="0"/>
              </a:rPr>
              <a:t>).digest()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winner_code</a:t>
            </a:r>
            <a:r>
              <a:rPr lang="en-US" dirty="0">
                <a:latin typeface="Consolas" panose="020B0609020204030204" pitchFamily="49" charset="0"/>
              </a:rPr>
              <a:t> = round.__code__.</a:t>
            </a:r>
            <a:r>
              <a:rPr lang="en-US" dirty="0" err="1">
                <a:latin typeface="Consolas" panose="020B0609020204030204" pitchFamily="49" charset="0"/>
              </a:rPr>
              <a:t>co_consts</a:t>
            </a:r>
            <a:r>
              <a:rPr lang="en-US" dirty="0">
                <a:latin typeface="Consolas" panose="020B0609020204030204" pitchFamily="49" charset="0"/>
              </a:rPr>
              <a:t>[(-1)]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new_function</a:t>
            </a:r>
            <a:r>
              <a:rPr lang="en-US" dirty="0">
                <a:latin typeface="Consolas" panose="020B0609020204030204" pitchFamily="49" charset="0"/>
              </a:rPr>
              <a:t> = round.__code__.</a:t>
            </a:r>
            <a:r>
              <a:rPr lang="en-US" dirty="0" err="1">
                <a:latin typeface="Consolas" panose="020B0609020204030204" pitchFamily="49" charset="0"/>
              </a:rPr>
              <a:t>co_consts</a:t>
            </a:r>
            <a:r>
              <a:rPr lang="en-US" dirty="0">
                <a:latin typeface="Consolas" panose="020B0609020204030204" pitchFamily="49" charset="0"/>
              </a:rPr>
              <a:t>[(-2)]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pics_size</a:t>
            </a:r>
            <a:r>
              <a:rPr lang="en-US" dirty="0">
                <a:latin typeface="Consolas" panose="020B0609020204030204" pitchFamily="49" charset="0"/>
              </a:rPr>
              <a:t> = round.__code__.</a:t>
            </a:r>
            <a:r>
              <a:rPr lang="en-US" dirty="0" err="1">
                <a:latin typeface="Consolas" panose="020B0609020204030204" pitchFamily="49" charset="0"/>
              </a:rPr>
              <a:t>co_consts</a:t>
            </a:r>
            <a:r>
              <a:rPr lang="en-US" dirty="0">
                <a:latin typeface="Consolas" panose="020B0609020204030204" pitchFamily="49" charset="0"/>
              </a:rPr>
              <a:t>[(-3)]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aes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AES.new</a:t>
            </a:r>
            <a:r>
              <a:rPr lang="en-US" dirty="0">
                <a:latin typeface="Consolas" panose="020B0609020204030204" pitchFamily="49" charset="0"/>
              </a:rPr>
              <a:t>(key, mode=AES.MODE_ECB)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Обращение к данным в структуре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1700" y="1639832"/>
            <a:ext cx="8520600" cy="5122917"/>
          </a:xfrm>
        </p:spPr>
        <p:txBody>
          <a:bodyPr/>
          <a:lstStyle/>
          <a:p>
            <a:pPr marL="114300" indent="0">
              <a:buNone/>
            </a:pPr>
            <a:r>
              <a:rPr lang="en-US" sz="2400" b="1" dirty="0" smtClean="0"/>
              <a:t>JUMP_FORWARD</a:t>
            </a:r>
          </a:p>
          <a:p>
            <a:pPr marL="114300" indent="0">
              <a:buNone/>
            </a:pPr>
            <a:r>
              <a:rPr lang="en-US" sz="2400" dirty="0" smtClean="0"/>
              <a:t>JUMP_IF_FALSE</a:t>
            </a:r>
          </a:p>
          <a:p>
            <a:pPr marL="114300" indent="0">
              <a:buNone/>
            </a:pPr>
            <a:r>
              <a:rPr lang="en-US" sz="2400" dirty="0"/>
              <a:t>JUMP_IF_TRUE</a:t>
            </a:r>
            <a:endParaRPr lang="en-US" sz="2400" dirty="0" smtClean="0"/>
          </a:p>
          <a:p>
            <a:pPr marL="114300" indent="0">
              <a:buNone/>
            </a:pPr>
            <a:r>
              <a:rPr lang="en-US" sz="2400" b="1" dirty="0" smtClean="0"/>
              <a:t>JUMP_ABSOLUTE</a:t>
            </a:r>
            <a:endParaRPr lang="ru-RU" sz="2400" b="1" dirty="0" smtClean="0"/>
          </a:p>
          <a:p>
            <a:pPr marL="114300" indent="0">
              <a:buNone/>
            </a:pPr>
            <a:r>
              <a:rPr lang="en-US" sz="2400" dirty="0" smtClean="0"/>
              <a:t>JUMP_IF_FALSE_OR_POP</a:t>
            </a:r>
            <a:endParaRPr lang="ru-RU" sz="2400" dirty="0" smtClean="0"/>
          </a:p>
          <a:p>
            <a:pPr marL="114300" indent="0">
              <a:buNone/>
            </a:pPr>
            <a:r>
              <a:rPr lang="en-US" sz="2400" dirty="0" smtClean="0"/>
              <a:t>JUMP_IF</a:t>
            </a:r>
            <a:r>
              <a:rPr lang="ru-RU" sz="2400" dirty="0" smtClean="0"/>
              <a:t>_</a:t>
            </a:r>
            <a:r>
              <a:rPr lang="en-US" sz="2400" dirty="0" smtClean="0"/>
              <a:t>TRUE_OR_POP</a:t>
            </a:r>
          </a:p>
          <a:p>
            <a:pPr marL="114300" indent="0">
              <a:buNone/>
            </a:pPr>
            <a:r>
              <a:rPr lang="en-US" sz="2400" dirty="0" smtClean="0"/>
              <a:t>POP_JUMP_IF_FALSE</a:t>
            </a:r>
          </a:p>
          <a:p>
            <a:pPr marL="114300" indent="0">
              <a:buNone/>
            </a:pPr>
            <a:r>
              <a:rPr lang="en-US" sz="2400" dirty="0" smtClean="0"/>
              <a:t>POP_JUMP_IF_TRUE</a:t>
            </a:r>
          </a:p>
          <a:p>
            <a:pPr marL="114300" indent="0">
              <a:buNone/>
            </a:pPr>
            <a:r>
              <a:rPr lang="en-US" sz="2400" dirty="0" smtClean="0"/>
              <a:t>JUMP_IF_NOT_EXC_MATCH</a:t>
            </a:r>
          </a:p>
          <a:p>
            <a:pPr marL="114300" indent="0">
              <a:buNone/>
            </a:pPr>
            <a:r>
              <a:rPr lang="ru-RU" sz="2400" dirty="0" smtClean="0"/>
              <a:t>Задача – поделить код на блоки, сделать все эти адреса </a:t>
            </a:r>
            <a:r>
              <a:rPr lang="ru-RU" sz="2400" dirty="0" err="1" smtClean="0"/>
              <a:t>перерассчитываемыми</a:t>
            </a:r>
            <a:r>
              <a:rPr lang="ru-RU" sz="2400" dirty="0" smtClean="0"/>
              <a:t>, вставить в блоки мусор. Задача уже решена.</a:t>
            </a:r>
            <a:endParaRPr lang="en-US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Прыжки в </a:t>
            </a:r>
            <a:r>
              <a:rPr lang="en-US" dirty="0" smtClean="0"/>
              <a:t>Python</a:t>
            </a:r>
            <a:endParaRPr lang="en-US" dirty="0"/>
          </a:p>
        </p:txBody>
      </p:sp>
      <p:pic>
        <p:nvPicPr>
          <p:cNvPr id="21506" name="Picture 2" descr="Pin by The Great Cat on Cats Around the World at The Great Cat | Cats, Jumping  cat, Cute c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38250"/>
            <a:ext cx="4267200" cy="292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8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00000000: 03f3 0d0a 6255 e35f 6300 0000 0000 0000  ....</a:t>
            </a:r>
            <a:r>
              <a:rPr lang="en-US" sz="1600" dirty="0" err="1">
                <a:latin typeface="Consolas" panose="020B0609020204030204" pitchFamily="49" charset="0"/>
              </a:rPr>
              <a:t>bU</a:t>
            </a:r>
            <a:r>
              <a:rPr lang="en-US" sz="1600" dirty="0">
                <a:latin typeface="Consolas" panose="020B0609020204030204" pitchFamily="49" charset="0"/>
              </a:rPr>
              <a:t>._c.......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00000010: 0002 0000 0040 0000 0073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</a:rPr>
              <a:t>1e</a:t>
            </a:r>
            <a:r>
              <a:rPr lang="en-US" sz="1600" dirty="0">
                <a:latin typeface="Consolas" panose="020B0609020204030204" pitchFamily="49" charset="0"/>
              </a:rPr>
              <a:t>00 0000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09</a:t>
            </a:r>
            <a:r>
              <a:rPr lang="en-US" sz="1600" dirty="0">
                <a:latin typeface="Consolas" panose="020B0609020204030204" pitchFamily="49" charset="0"/>
              </a:rPr>
              <a:t>64  .....@...s.....d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00000020: 0000 6401 006c 0000 5a00 0064 0200 4748  ..</a:t>
            </a:r>
            <a:r>
              <a:rPr lang="en-US" sz="1600" dirty="0" err="1">
                <a:latin typeface="Consolas" panose="020B0609020204030204" pitchFamily="49" charset="0"/>
              </a:rPr>
              <a:t>d..l..Z..d..GH</a:t>
            </a:r>
            <a:endParaRPr lang="en-US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00000030: 6500 006a 0100 4748 6401 0053 2803 0000  e..j..</a:t>
            </a:r>
            <a:r>
              <a:rPr lang="en-US" sz="1600" dirty="0" err="1">
                <a:latin typeface="Consolas" panose="020B0609020204030204" pitchFamily="49" charset="0"/>
              </a:rPr>
              <a:t>GHd</a:t>
            </a:r>
            <a:r>
              <a:rPr lang="en-US" sz="1600" dirty="0">
                <a:latin typeface="Consolas" panose="020B0609020204030204" pitchFamily="49" charset="0"/>
              </a:rPr>
              <a:t>..S(...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00000040: 0069 </a:t>
            </a:r>
            <a:r>
              <a:rPr lang="en-US" sz="1600" dirty="0" err="1">
                <a:latin typeface="Consolas" panose="020B0609020204030204" pitchFamily="49" charset="0"/>
              </a:rPr>
              <a:t>ffff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ffff</a:t>
            </a:r>
            <a:r>
              <a:rPr lang="en-US" sz="1600" dirty="0">
                <a:latin typeface="Consolas" panose="020B0609020204030204" pitchFamily="49" charset="0"/>
              </a:rPr>
              <a:t> 4e73 0b00 0000 4865 6c6c  .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....Ns....Hell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00000050: 6f20 7761 7272 6428 0200 0000 7406 0000  o </a:t>
            </a:r>
            <a:r>
              <a:rPr lang="en-US" sz="1600" dirty="0" err="1">
                <a:latin typeface="Consolas" panose="020B0609020204030204" pitchFamily="49" charset="0"/>
              </a:rPr>
              <a:t>warrd</a:t>
            </a:r>
            <a:r>
              <a:rPr lang="en-US" sz="1600" dirty="0">
                <a:latin typeface="Consolas" panose="020B0609020204030204" pitchFamily="49" charset="0"/>
              </a:rPr>
              <a:t>(....t...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00000060: 0063 6f6e 6669 6774 0600 0000 616e </a:t>
            </a:r>
            <a:r>
              <a:rPr lang="en-US" sz="1600" dirty="0" err="1">
                <a:latin typeface="Consolas" panose="020B0609020204030204" pitchFamily="49" charset="0"/>
              </a:rPr>
              <a:t>616e</a:t>
            </a:r>
            <a:r>
              <a:rPr lang="en-US" sz="1600" dirty="0">
                <a:latin typeface="Consolas" panose="020B0609020204030204" pitchFamily="49" charset="0"/>
              </a:rPr>
              <a:t>  .</a:t>
            </a:r>
            <a:r>
              <a:rPr lang="en-US" sz="1600" dirty="0" err="1">
                <a:latin typeface="Consolas" panose="020B0609020204030204" pitchFamily="49" charset="0"/>
              </a:rPr>
              <a:t>configt</a:t>
            </a:r>
            <a:r>
              <a:rPr lang="en-US" sz="1600" dirty="0">
                <a:latin typeface="Consolas" panose="020B0609020204030204" pitchFamily="49" charset="0"/>
              </a:rPr>
              <a:t>....</a:t>
            </a:r>
            <a:r>
              <a:rPr lang="en-US" sz="1600" dirty="0" err="1">
                <a:latin typeface="Consolas" panose="020B0609020204030204" pitchFamily="49" charset="0"/>
              </a:rPr>
              <a:t>anan</a:t>
            </a:r>
            <a:endParaRPr lang="en-US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00000070: 6173 2800 0000 0028 0000 0000 2800 0000  as(....(....(...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00000080: 0073 0700 0000 6d61 696e 2e70 7974 0800  .s....</a:t>
            </a:r>
            <a:r>
              <a:rPr lang="en-US" sz="1600" dirty="0" err="1">
                <a:latin typeface="Consolas" panose="020B0609020204030204" pitchFamily="49" charset="0"/>
              </a:rPr>
              <a:t>main.pyt</a:t>
            </a:r>
            <a:r>
              <a:rPr lang="en-US" sz="1600" dirty="0">
                <a:latin typeface="Consolas" panose="020B0609020204030204" pitchFamily="49" charset="0"/>
              </a:rPr>
              <a:t>..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00000090: 0000 3c6d 6f64 756c 653e 0100 0000 7304  ..&lt;module&gt;....s.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000000a0: 0000 000c 0105 </a:t>
            </a:r>
            <a:r>
              <a:rPr lang="en-US" sz="1600" dirty="0" smtClean="0">
                <a:latin typeface="Consolas" panose="020B0609020204030204" pitchFamily="49" charset="0"/>
              </a:rPr>
              <a:t>01</a:t>
            </a:r>
          </a:p>
          <a:p>
            <a:pPr marL="11430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>
              <a:buAutoNum type="arabicPeriod"/>
            </a:pPr>
            <a:r>
              <a:rPr lang="ru-RU" sz="1600" dirty="0" smtClean="0">
                <a:latin typeface="Consolas" panose="020B0609020204030204" pitchFamily="49" charset="0"/>
              </a:rPr>
              <a:t>У строки, содержащей </a:t>
            </a:r>
            <a:r>
              <a:rPr lang="ru-RU" sz="1600" dirty="0" err="1" smtClean="0">
                <a:latin typeface="Consolas" panose="020B0609020204030204" pitchFamily="49" charset="0"/>
              </a:rPr>
              <a:t>байткод</a:t>
            </a:r>
            <a:r>
              <a:rPr lang="ru-RU" sz="1600" dirty="0" smtClean="0">
                <a:latin typeface="Consolas" panose="020B0609020204030204" pitchFamily="49" charset="0"/>
              </a:rPr>
              <a:t>, увеличиваем длину на 1</a:t>
            </a:r>
            <a:r>
              <a:rPr lang="en-US" sz="1600" dirty="0" smtClean="0">
                <a:latin typeface="Consolas" panose="020B0609020204030204" pitchFamily="49" charset="0"/>
              </a:rPr>
              <a:t>.</a:t>
            </a:r>
          </a:p>
          <a:p>
            <a:pPr>
              <a:buAutoNum type="arabicPeriod"/>
            </a:pPr>
            <a:r>
              <a:rPr lang="ru-RU" sz="1600" dirty="0" smtClean="0">
                <a:latin typeface="Consolas" panose="020B0609020204030204" pitchFamily="49" charset="0"/>
              </a:rPr>
              <a:t>Добавляем </a:t>
            </a:r>
            <a:r>
              <a:rPr lang="en-US" sz="1600" dirty="0" err="1" smtClean="0">
                <a:latin typeface="Consolas" panose="020B0609020204030204" pitchFamily="49" charset="0"/>
              </a:rPr>
              <a:t>nop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ru-RU" sz="1600" dirty="0" smtClean="0">
                <a:latin typeface="Consolas" panose="020B0609020204030204" pitchFamily="49" charset="0"/>
              </a:rPr>
              <a:t>в начало файла</a:t>
            </a:r>
            <a:endParaRPr lang="en-US" sz="1600" dirty="0" smtClean="0"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По-</a:t>
            </a:r>
            <a:r>
              <a:rPr lang="en-US" dirty="0" err="1" smtClean="0"/>
              <a:t>nop</a:t>
            </a:r>
            <a:r>
              <a:rPr lang="en-US" dirty="0" smtClean="0"/>
              <a:t>-</a:t>
            </a:r>
            <a:r>
              <a:rPr lang="ru-RU" dirty="0" smtClean="0"/>
              <a:t>паем: начало</a:t>
            </a:r>
            <a:r>
              <a:rPr lang="en-US" dirty="0" smtClean="0"/>
              <a:t> (py2)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&gt; python2 </a:t>
            </a:r>
            <a:r>
              <a:rPr lang="en-US" dirty="0">
                <a:latin typeface="Consolas" panose="020B0609020204030204" pitchFamily="49" charset="0"/>
              </a:rPr>
              <a:t>main1.pyc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Hello </a:t>
            </a:r>
            <a:r>
              <a:rPr lang="en-US" dirty="0" err="1">
                <a:latin typeface="Consolas" panose="020B0609020204030204" pitchFamily="49" charset="0"/>
              </a:rPr>
              <a:t>warrd</a:t>
            </a: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Version </a:t>
            </a:r>
            <a:r>
              <a:rPr lang="en-US" dirty="0" smtClean="0">
                <a:latin typeface="Consolas" panose="020B0609020204030204" pitchFamily="49" charset="0"/>
              </a:rPr>
              <a:t>1</a:t>
            </a:r>
          </a:p>
          <a:p>
            <a:pPr marL="114300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&gt; uncompyle6 main1.pyc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uncompyle6 version 3.7.4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Python bytecode 2.7 (62211)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Decompiled from: Python 3.6.9 (default, Nov  7 2019, 10:44:02)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[GCC 8.3.0]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Embedded file name: main.py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Compiled at: 2020-12-23 16:34:10</a:t>
            </a: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file main1.pyc</a:t>
            </a:r>
          </a:p>
          <a:p>
            <a:pPr marL="11430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По-</a:t>
            </a:r>
            <a:r>
              <a:rPr lang="en-US" dirty="0" err="1" smtClean="0"/>
              <a:t>nop</a:t>
            </a:r>
            <a:r>
              <a:rPr lang="en-US" dirty="0" smtClean="0"/>
              <a:t>-</a:t>
            </a:r>
            <a:r>
              <a:rPr lang="ru-RU" dirty="0" smtClean="0"/>
              <a:t>паем: начало</a:t>
            </a:r>
            <a:r>
              <a:rPr lang="en-US" dirty="0" smtClean="0"/>
              <a:t> (py2)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1700" y="1269719"/>
            <a:ext cx="8520600" cy="4452000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--- This code section failed: ---</a:t>
            </a: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L.   1         0  NOP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1  LOAD_CONST               -1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4  LOAD_CONST               None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7  IMPORT_NAME           0  '</a:t>
            </a:r>
            <a:r>
              <a:rPr lang="en-US" dirty="0" err="1">
                <a:latin typeface="Consolas" panose="020B0609020204030204" pitchFamily="49" charset="0"/>
              </a:rPr>
              <a:t>config</a:t>
            </a:r>
            <a:r>
              <a:rPr lang="en-US" dirty="0">
                <a:latin typeface="Consolas" panose="020B0609020204030204" pitchFamily="49" charset="0"/>
              </a:rPr>
              <a:t>'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10  STORE_NAME            0  '</a:t>
            </a:r>
            <a:r>
              <a:rPr lang="en-US" dirty="0" err="1">
                <a:latin typeface="Consolas" panose="020B0609020204030204" pitchFamily="49" charset="0"/>
              </a:rPr>
              <a:t>config</a:t>
            </a:r>
            <a:r>
              <a:rPr lang="en-US" dirty="0">
                <a:latin typeface="Consolas" panose="020B0609020204030204" pitchFamily="49" charset="0"/>
              </a:rPr>
              <a:t>'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13  LOAD_CONST               'Hello </a:t>
            </a:r>
            <a:r>
              <a:rPr lang="en-US" dirty="0" err="1">
                <a:latin typeface="Consolas" panose="020B0609020204030204" pitchFamily="49" charset="0"/>
              </a:rPr>
              <a:t>warrd</a:t>
            </a:r>
            <a:r>
              <a:rPr lang="en-US" dirty="0">
                <a:latin typeface="Consolas" panose="020B0609020204030204" pitchFamily="49" charset="0"/>
              </a:rPr>
              <a:t>'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16  PRINT_ITEM</a:t>
            </a: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L.   3        17  PRINT_NEWLINE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18  LOAD_NAME             0  '</a:t>
            </a:r>
            <a:r>
              <a:rPr lang="en-US" dirty="0" err="1">
                <a:latin typeface="Consolas" panose="020B0609020204030204" pitchFamily="49" charset="0"/>
              </a:rPr>
              <a:t>config</a:t>
            </a:r>
            <a:r>
              <a:rPr lang="en-US" dirty="0">
                <a:latin typeface="Consolas" panose="020B0609020204030204" pitchFamily="49" charset="0"/>
              </a:rPr>
              <a:t>'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21  LOAD_ATTR             1  '</a:t>
            </a:r>
            <a:r>
              <a:rPr lang="en-US" dirty="0" err="1">
                <a:latin typeface="Consolas" panose="020B0609020204030204" pitchFamily="49" charset="0"/>
              </a:rPr>
              <a:t>ananas</a:t>
            </a:r>
            <a:r>
              <a:rPr lang="en-US" dirty="0">
                <a:latin typeface="Consolas" panose="020B0609020204030204" pitchFamily="49" charset="0"/>
              </a:rPr>
              <a:t>'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24  PRINT_ITEM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25  PRINT_NEWLINE_CONT</a:t>
            </a: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Parse error at or near `None' instruction at offset -1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По-</a:t>
            </a:r>
            <a:r>
              <a:rPr lang="en-US" dirty="0" err="1" smtClean="0"/>
              <a:t>nop</a:t>
            </a:r>
            <a:r>
              <a:rPr lang="en-US" dirty="0" smtClean="0"/>
              <a:t>-</a:t>
            </a:r>
            <a:r>
              <a:rPr lang="ru-RU" dirty="0" smtClean="0"/>
              <a:t>паем: начало</a:t>
            </a:r>
            <a:r>
              <a:rPr lang="en-US" dirty="0" smtClean="0"/>
              <a:t> (py2)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00000000: 330d 0d0a 6255 e35f 3900 0000 e300 0000  3...bU._9.......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00000010: 0000 0000 0000 0000 0002 0000 0040 0000  .............@..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00000020: 0073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20</a:t>
            </a:r>
            <a:r>
              <a:rPr lang="en-US" sz="1600" dirty="0">
                <a:latin typeface="Consolas" panose="020B0609020204030204" pitchFamily="49" charset="0"/>
              </a:rPr>
              <a:t>00 0000 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</a:rPr>
              <a:t>0900</a:t>
            </a:r>
            <a:r>
              <a:rPr lang="en-US" sz="1600" dirty="0">
                <a:latin typeface="Consolas" panose="020B0609020204030204" pitchFamily="49" charset="0"/>
              </a:rPr>
              <a:t> 6400 6401 6c00 5a00  .s .....</a:t>
            </a:r>
            <a:r>
              <a:rPr lang="en-US" sz="1600" dirty="0" err="1">
                <a:latin typeface="Consolas" panose="020B0609020204030204" pitchFamily="49" charset="0"/>
              </a:rPr>
              <a:t>d.d.l.Z</a:t>
            </a:r>
            <a:r>
              <a:rPr lang="en-US" sz="1600" dirty="0">
                <a:latin typeface="Consolas" panose="020B0609020204030204" pitchFamily="49" charset="0"/>
              </a:rPr>
              <a:t>.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00000030: 6501 6402 8301 0100 6501 6500 6a02 8301  </a:t>
            </a:r>
            <a:r>
              <a:rPr lang="en-US" sz="1600" dirty="0" err="1">
                <a:latin typeface="Consolas" panose="020B0609020204030204" pitchFamily="49" charset="0"/>
              </a:rPr>
              <a:t>e.d.</a:t>
            </a:r>
            <a:r>
              <a:rPr lang="en-US" sz="1600" dirty="0">
                <a:latin typeface="Consolas" panose="020B0609020204030204" pitchFamily="49" charset="0"/>
              </a:rPr>
              <a:t>....</a:t>
            </a:r>
            <a:r>
              <a:rPr lang="en-US" sz="1600" dirty="0" err="1">
                <a:latin typeface="Consolas" panose="020B0609020204030204" pitchFamily="49" charset="0"/>
              </a:rPr>
              <a:t>e.e.j</a:t>
            </a:r>
            <a:r>
              <a:rPr lang="en-US" sz="1600" dirty="0">
                <a:latin typeface="Consolas" panose="020B0609020204030204" pitchFamily="49" charset="0"/>
              </a:rPr>
              <a:t>...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00000040: 0100 6401 5300 2903 e900 0000 004e 7a0b  ..</a:t>
            </a:r>
            <a:r>
              <a:rPr lang="en-US" sz="1600" dirty="0" err="1">
                <a:latin typeface="Consolas" panose="020B0609020204030204" pitchFamily="49" charset="0"/>
              </a:rPr>
              <a:t>d.S.</a:t>
            </a:r>
            <a:r>
              <a:rPr lang="en-US" sz="1600" dirty="0">
                <a:latin typeface="Consolas" panose="020B0609020204030204" pitchFamily="49" charset="0"/>
              </a:rPr>
              <a:t>)......</a:t>
            </a:r>
            <a:r>
              <a:rPr lang="en-US" sz="1600" dirty="0" err="1">
                <a:latin typeface="Consolas" panose="020B0609020204030204" pitchFamily="49" charset="0"/>
              </a:rPr>
              <a:t>Nz</a:t>
            </a:r>
            <a:r>
              <a:rPr lang="en-US" sz="1600" dirty="0">
                <a:latin typeface="Consolas" panose="020B0609020204030204" pitchFamily="49" charset="0"/>
              </a:rPr>
              <a:t>.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00000050: 4865 6c6c 6f20 7761 7272 6429 03da 0663  Hello </a:t>
            </a:r>
            <a:r>
              <a:rPr lang="en-US" sz="1600" dirty="0" err="1">
                <a:latin typeface="Consolas" panose="020B0609020204030204" pitchFamily="49" charset="0"/>
              </a:rPr>
              <a:t>warrd</a:t>
            </a:r>
            <a:r>
              <a:rPr lang="en-US" sz="1600" dirty="0">
                <a:latin typeface="Consolas" panose="020B0609020204030204" pitchFamily="49" charset="0"/>
              </a:rPr>
              <a:t>)...c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00000060: 6f6e 6669 67da 0570 7269 6e74 5a06 616e  </a:t>
            </a:r>
            <a:r>
              <a:rPr lang="en-US" sz="1600" dirty="0" err="1">
                <a:latin typeface="Consolas" panose="020B0609020204030204" pitchFamily="49" charset="0"/>
              </a:rPr>
              <a:t>onfig</a:t>
            </a:r>
            <a:r>
              <a:rPr lang="en-US" sz="1600" dirty="0">
                <a:latin typeface="Consolas" panose="020B0609020204030204" pitchFamily="49" charset="0"/>
              </a:rPr>
              <a:t>..printZ.an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00000070: 616e 6173 a900 7204 0000 0072 0400 0000  </a:t>
            </a:r>
            <a:r>
              <a:rPr lang="en-US" sz="1600" dirty="0" err="1">
                <a:latin typeface="Consolas" panose="020B0609020204030204" pitchFamily="49" charset="0"/>
              </a:rPr>
              <a:t>anas</a:t>
            </a:r>
            <a:r>
              <a:rPr lang="en-US" sz="1600" dirty="0">
                <a:latin typeface="Consolas" panose="020B0609020204030204" pitchFamily="49" charset="0"/>
              </a:rPr>
              <a:t>..r....r....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00000080: fa16 2f6d 6e74 2f63 2f67 656e 5f70 7963  ../</a:t>
            </a:r>
            <a:r>
              <a:rPr lang="en-US" sz="1600" dirty="0" err="1">
                <a:latin typeface="Consolas" panose="020B0609020204030204" pitchFamily="49" charset="0"/>
              </a:rPr>
              <a:t>mnt</a:t>
            </a:r>
            <a:r>
              <a:rPr lang="en-US" sz="1600" dirty="0">
                <a:latin typeface="Consolas" panose="020B0609020204030204" pitchFamily="49" charset="0"/>
              </a:rPr>
              <a:t>/c/</a:t>
            </a:r>
            <a:r>
              <a:rPr lang="en-US" sz="1600" dirty="0" err="1">
                <a:latin typeface="Consolas" panose="020B0609020204030204" pitchFamily="49" charset="0"/>
              </a:rPr>
              <a:t>gen_pyc</a:t>
            </a:r>
            <a:endParaRPr lang="en-US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00000090: 2f6d 6169 6e2e 7079 da08 3c6d 6f64 756c  /main.py..&lt;</a:t>
            </a:r>
            <a:r>
              <a:rPr lang="en-US" sz="1600" dirty="0" err="1">
                <a:latin typeface="Consolas" panose="020B0609020204030204" pitchFamily="49" charset="0"/>
              </a:rPr>
              <a:t>modul</a:t>
            </a:r>
            <a:endParaRPr lang="en-US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000000a0: 653e </a:t>
            </a:r>
            <a:r>
              <a:rPr lang="en-US" sz="1600" dirty="0" smtClean="0">
                <a:latin typeface="Consolas" panose="020B0609020204030204" pitchFamily="49" charset="0"/>
              </a:rPr>
              <a:t>0100 </a:t>
            </a:r>
            <a:r>
              <a:rPr lang="en-US" sz="1600" dirty="0">
                <a:latin typeface="Consolas" panose="020B0609020204030204" pitchFamily="49" charset="0"/>
              </a:rPr>
              <a:t>0000 7304 0000 0008 0108 01    e&gt;....s</a:t>
            </a:r>
            <a:r>
              <a:rPr lang="en-US" sz="1600" dirty="0" smtClean="0">
                <a:latin typeface="Consolas" panose="020B0609020204030204" pitchFamily="49" charset="0"/>
              </a:rPr>
              <a:t>........</a:t>
            </a:r>
          </a:p>
          <a:p>
            <a:pPr marL="11430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&gt; python3 </a:t>
            </a:r>
            <a:r>
              <a:rPr lang="en-US" sz="1600" dirty="0" err="1" smtClean="0">
                <a:latin typeface="Consolas" panose="020B0609020204030204" pitchFamily="49" charset="0"/>
              </a:rPr>
              <a:t>main_mod.pyc</a:t>
            </a:r>
            <a:endParaRPr lang="en-US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Hello </a:t>
            </a:r>
            <a:r>
              <a:rPr lang="en-US" sz="1600" dirty="0" err="1">
                <a:latin typeface="Consolas" panose="020B0609020204030204" pitchFamily="49" charset="0"/>
              </a:rPr>
              <a:t>warrd</a:t>
            </a:r>
            <a:endParaRPr lang="en-US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Version 1</a:t>
            </a:r>
            <a:endParaRPr lang="en-US" sz="1600" dirty="0" smtClean="0"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По-</a:t>
            </a:r>
            <a:r>
              <a:rPr lang="en-US" dirty="0" err="1" smtClean="0"/>
              <a:t>nop</a:t>
            </a:r>
            <a:r>
              <a:rPr lang="en-US" dirty="0" smtClean="0"/>
              <a:t>-</a:t>
            </a:r>
            <a:r>
              <a:rPr lang="ru-RU" dirty="0" smtClean="0"/>
              <a:t>паем: начало</a:t>
            </a:r>
            <a:r>
              <a:rPr lang="en-US" dirty="0" smtClean="0"/>
              <a:t> (py3)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# uncompyle6 version 3.7.4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# Python bytecode 3.6 (3379)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# Decompiled from: Python 3.6.9 (default, Nov  7 2019, 10:44:02)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# [GCC 8.3.0]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# Embedded file name: /mnt/c/gen_pyc/main.py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# Compiled at: 2020-12-23 16:34:10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# Size of source mod 2**32: 57 bytes</a:t>
            </a:r>
          </a:p>
          <a:p>
            <a:pPr marL="11430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# file main.cpython-36.pyc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# --- This code section failed: ---</a:t>
            </a:r>
          </a:p>
          <a:p>
            <a:pPr marL="11430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L.   1         0  NOP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   2  LOAD_CONST               0</a:t>
            </a:r>
          </a:p>
          <a:p>
            <a:pPr marL="114300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...</a:t>
            </a:r>
            <a:endParaRPr lang="en-US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Parse error at or near `None' instruction at offset -1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По-</a:t>
            </a:r>
            <a:r>
              <a:rPr lang="en-US" dirty="0" err="1"/>
              <a:t>nop</a:t>
            </a:r>
            <a:r>
              <a:rPr lang="en-US" dirty="0"/>
              <a:t>-</a:t>
            </a:r>
            <a:r>
              <a:rPr lang="ru-RU" dirty="0"/>
              <a:t>паем: начало</a:t>
            </a:r>
            <a:r>
              <a:rPr lang="en-US" dirty="0"/>
              <a:t> (py3)</a:t>
            </a:r>
          </a:p>
        </p:txBody>
      </p:sp>
    </p:spTree>
    <p:extLst>
      <p:ext uri="{BB962C8B-B14F-4D97-AF65-F5344CB8AC3E}">
        <p14:creationId xmlns:p14="http://schemas.microsoft.com/office/powerpoint/2010/main" val="298671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600" dirty="0" err="1">
                <a:latin typeface="Consolas" panose="020B0609020204030204" pitchFamily="49" charset="0"/>
              </a:rPr>
              <a:t>xxd</a:t>
            </a:r>
            <a:r>
              <a:rPr lang="en-US" sz="1600" dirty="0">
                <a:latin typeface="Consolas" panose="020B0609020204030204" pitchFamily="49" charset="0"/>
              </a:rPr>
              <a:t> main.cpython-36.pyc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00000000: 330d 0d0a 6255 e35f 3900 0000 e300 0000  3...bU._9.......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00000010: 0000 0000 0000 0000 0002 0000 0040 0000  .............@..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00000020: 0073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20</a:t>
            </a:r>
            <a:r>
              <a:rPr lang="en-US" sz="1600" dirty="0">
                <a:latin typeface="Consolas" panose="020B0609020204030204" pitchFamily="49" charset="0"/>
              </a:rPr>
              <a:t>00 0000 6400 6401 6c00 5a00 6501  .s ...</a:t>
            </a:r>
            <a:r>
              <a:rPr lang="en-US" sz="1600" dirty="0" err="1">
                <a:latin typeface="Consolas" panose="020B0609020204030204" pitchFamily="49" charset="0"/>
              </a:rPr>
              <a:t>d.d.l.Z.e</a:t>
            </a:r>
            <a:r>
              <a:rPr lang="en-US" sz="1600" dirty="0">
                <a:latin typeface="Consolas" panose="020B0609020204030204" pitchFamily="49" charset="0"/>
              </a:rPr>
              <a:t>.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00000030: 6402 8301 0100 6501 6500 6a02 8301 0100  d.....</a:t>
            </a:r>
            <a:r>
              <a:rPr lang="en-US" sz="1600" dirty="0" err="1">
                <a:latin typeface="Consolas" panose="020B0609020204030204" pitchFamily="49" charset="0"/>
              </a:rPr>
              <a:t>e.e.j</a:t>
            </a:r>
            <a:r>
              <a:rPr lang="en-US" sz="1600" dirty="0">
                <a:latin typeface="Consolas" panose="020B0609020204030204" pitchFamily="49" charset="0"/>
              </a:rPr>
              <a:t>.....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00000040: 6401 5300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0900</a:t>
            </a:r>
            <a:r>
              <a:rPr lang="en-US" sz="1600" dirty="0">
                <a:latin typeface="Consolas" panose="020B0609020204030204" pitchFamily="49" charset="0"/>
              </a:rPr>
              <a:t> 2903 e900 0000 004e 7a0b  </a:t>
            </a:r>
            <a:r>
              <a:rPr lang="en-US" sz="1600" dirty="0" err="1">
                <a:latin typeface="Consolas" panose="020B0609020204030204" pitchFamily="49" charset="0"/>
              </a:rPr>
              <a:t>d.S.</a:t>
            </a:r>
            <a:r>
              <a:rPr lang="en-US" sz="1600" dirty="0">
                <a:latin typeface="Consolas" panose="020B0609020204030204" pitchFamily="49" charset="0"/>
              </a:rPr>
              <a:t>..)......</a:t>
            </a:r>
            <a:r>
              <a:rPr lang="en-US" sz="1600" dirty="0" err="1">
                <a:latin typeface="Consolas" panose="020B0609020204030204" pitchFamily="49" charset="0"/>
              </a:rPr>
              <a:t>Nz</a:t>
            </a:r>
            <a:r>
              <a:rPr lang="en-US" sz="1600" dirty="0">
                <a:latin typeface="Consolas" panose="020B0609020204030204" pitchFamily="49" charset="0"/>
              </a:rPr>
              <a:t>.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00000050: 4865 6c6c 6f20 7761 7272 6429 03da 0663  Hello </a:t>
            </a:r>
            <a:r>
              <a:rPr lang="en-US" sz="1600" dirty="0" err="1">
                <a:latin typeface="Consolas" panose="020B0609020204030204" pitchFamily="49" charset="0"/>
              </a:rPr>
              <a:t>warrd</a:t>
            </a:r>
            <a:r>
              <a:rPr lang="en-US" sz="1600" dirty="0">
                <a:latin typeface="Consolas" panose="020B0609020204030204" pitchFamily="49" charset="0"/>
              </a:rPr>
              <a:t>)...c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00000060: 6f6e 6669 67da 0570 7269 6e74 5a06 616e  </a:t>
            </a:r>
            <a:r>
              <a:rPr lang="en-US" sz="1600" dirty="0" err="1">
                <a:latin typeface="Consolas" panose="020B0609020204030204" pitchFamily="49" charset="0"/>
              </a:rPr>
              <a:t>onfig</a:t>
            </a:r>
            <a:r>
              <a:rPr lang="en-US" sz="1600" dirty="0">
                <a:latin typeface="Consolas" panose="020B0609020204030204" pitchFamily="49" charset="0"/>
              </a:rPr>
              <a:t>..printZ.an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00000070: 616e 6173 a900 7204 0000 0072 0400 0000  </a:t>
            </a:r>
            <a:r>
              <a:rPr lang="en-US" sz="1600" dirty="0" err="1">
                <a:latin typeface="Consolas" panose="020B0609020204030204" pitchFamily="49" charset="0"/>
              </a:rPr>
              <a:t>anas</a:t>
            </a:r>
            <a:r>
              <a:rPr lang="en-US" sz="1600" dirty="0">
                <a:latin typeface="Consolas" panose="020B0609020204030204" pitchFamily="49" charset="0"/>
              </a:rPr>
              <a:t>..r....r....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00000080: fa16 2f6d 6e74 2f63 2f67 656e 5f70 7963  ../</a:t>
            </a:r>
            <a:r>
              <a:rPr lang="en-US" sz="1600" dirty="0" err="1">
                <a:latin typeface="Consolas" panose="020B0609020204030204" pitchFamily="49" charset="0"/>
              </a:rPr>
              <a:t>mnt</a:t>
            </a:r>
            <a:r>
              <a:rPr lang="en-US" sz="1600" dirty="0">
                <a:latin typeface="Consolas" panose="020B0609020204030204" pitchFamily="49" charset="0"/>
              </a:rPr>
              <a:t>/c/</a:t>
            </a:r>
            <a:r>
              <a:rPr lang="en-US" sz="1600" dirty="0" err="1">
                <a:latin typeface="Consolas" panose="020B0609020204030204" pitchFamily="49" charset="0"/>
              </a:rPr>
              <a:t>gen_pyc</a:t>
            </a:r>
            <a:endParaRPr lang="en-US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00000090: 2f6d 6169 6e2e 7079 da08 3c6d 6f64 756c  /main.py..&lt;</a:t>
            </a:r>
            <a:r>
              <a:rPr lang="en-US" sz="1600" dirty="0" err="1">
                <a:latin typeface="Consolas" panose="020B0609020204030204" pitchFamily="49" charset="0"/>
              </a:rPr>
              <a:t>modul</a:t>
            </a:r>
            <a:endParaRPr lang="en-US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000000a0: 653e 0100 0000 7304 0000 0008 0108 01    e&gt;....s........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По-</a:t>
            </a:r>
            <a:r>
              <a:rPr lang="en-US" dirty="0" err="1"/>
              <a:t>nop</a:t>
            </a:r>
            <a:r>
              <a:rPr lang="en-US" dirty="0"/>
              <a:t>-</a:t>
            </a:r>
            <a:r>
              <a:rPr lang="ru-RU" dirty="0"/>
              <a:t>паем: </a:t>
            </a:r>
            <a:r>
              <a:rPr lang="ru-RU" dirty="0" smtClean="0"/>
              <a:t>конец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py</a:t>
            </a:r>
            <a:r>
              <a:rPr lang="ru-RU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# uncompyle6 version 3.7.4</a:t>
            </a:r>
          </a:p>
          <a:p>
            <a:pPr marL="114300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...</a:t>
            </a:r>
            <a:endParaRPr lang="en-US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Instruction context:</a:t>
            </a:r>
          </a:p>
          <a:p>
            <a:pPr marL="11430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L.   3        16  LOAD_NAME                print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     18  LOAD_NAME                </a:t>
            </a:r>
            <a:r>
              <a:rPr lang="en-US" sz="1600" dirty="0" err="1">
                <a:latin typeface="Consolas" panose="020B0609020204030204" pitchFamily="49" charset="0"/>
              </a:rPr>
              <a:t>config</a:t>
            </a:r>
            <a:endParaRPr lang="en-US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                  20  LOAD_ATTR                </a:t>
            </a:r>
            <a:r>
              <a:rPr lang="en-US" sz="1600" dirty="0" err="1" smtClean="0">
                <a:latin typeface="Consolas" panose="020B0609020204030204" pitchFamily="49" charset="0"/>
              </a:rPr>
              <a:t>ananas</a:t>
            </a:r>
            <a:endParaRPr lang="en-US" sz="1600" dirty="0" smtClean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                  22  CALL_FUNCTION_1       1  '1 positional argument'</a:t>
            </a:r>
          </a:p>
          <a:p>
            <a:pPr marL="114300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...</a:t>
            </a:r>
          </a:p>
          <a:p>
            <a:pPr marL="114300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               28  RETURN_VALUE</a:t>
            </a:r>
          </a:p>
          <a:p>
            <a:pPr marL="114300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               </a:t>
            </a:r>
            <a:r>
              <a:rPr lang="en-US" sz="1600" dirty="0">
                <a:latin typeface="Consolas" panose="020B0609020204030204" pitchFamily="49" charset="0"/>
              </a:rPr>
              <a:t>30  NOP</a:t>
            </a:r>
          </a:p>
          <a:p>
            <a:pPr marL="11430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Parse error at or near `RETURN_VALUE' instruction at offset 28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По-</a:t>
            </a:r>
            <a:r>
              <a:rPr lang="en-US" dirty="0" err="1"/>
              <a:t>nop</a:t>
            </a:r>
            <a:r>
              <a:rPr lang="en-US" dirty="0"/>
              <a:t>-</a:t>
            </a:r>
            <a:r>
              <a:rPr lang="ru-RU" dirty="0"/>
              <a:t>паем: </a:t>
            </a:r>
            <a:r>
              <a:rPr lang="ru-RU" dirty="0" smtClean="0"/>
              <a:t>конец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py</a:t>
            </a:r>
            <a:r>
              <a:rPr lang="ru-RU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ru-RU" dirty="0" smtClean="0"/>
              <a:t>Открыть консоль в текущей папке, запустить </a:t>
            </a:r>
            <a:r>
              <a:rPr lang="en-US" dirty="0" smtClean="0"/>
              <a:t>Python, </a:t>
            </a:r>
            <a:r>
              <a:rPr lang="ru-RU" dirty="0" smtClean="0"/>
              <a:t>сделать</a:t>
            </a:r>
            <a:br>
              <a:rPr lang="ru-RU" dirty="0" smtClean="0"/>
            </a:br>
            <a:r>
              <a:rPr lang="en-US" b="1" dirty="0" smtClean="0">
                <a:solidFill>
                  <a:srgbClr val="00B050"/>
                </a:solidFill>
                <a:latin typeface="Consolas" panose="020B0609020204030204" pitchFamily="49" charset="0"/>
              </a:rPr>
              <a:t>import &lt;</a:t>
            </a:r>
            <a:r>
              <a:rPr lang="ru-RU" b="1" dirty="0" err="1" smtClean="0">
                <a:solidFill>
                  <a:srgbClr val="00B050"/>
                </a:solidFill>
                <a:latin typeface="Consolas" panose="020B0609020204030204" pitchFamily="49" charset="0"/>
              </a:rPr>
              <a:t>имя_файла_без_расшрения</a:t>
            </a:r>
            <a:r>
              <a:rPr lang="en-US" b="1" dirty="0" smtClean="0">
                <a:solidFill>
                  <a:srgbClr val="00B050"/>
                </a:solidFill>
                <a:latin typeface="Consolas" panose="020B0609020204030204" pitchFamily="49" charset="0"/>
              </a:rPr>
              <a:t>&gt;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Но в таком случае мы запустим логику вне блока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if __name__ == “__main__”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ru-RU" dirty="0"/>
          </a:p>
          <a:p>
            <a:pPr>
              <a:buFont typeface="+mj-lt"/>
              <a:buAutoNum type="arabicPeriod"/>
            </a:pPr>
            <a:endParaRPr lang="ru-RU" dirty="0" smtClean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</a:rPr>
              <a:t>i</a:t>
            </a:r>
            <a:r>
              <a:rPr lang="en-US" b="1" dirty="0" smtClean="0">
                <a:solidFill>
                  <a:srgbClr val="00B050"/>
                </a:solidFill>
                <a:latin typeface="Consolas" panose="020B0609020204030204" pitchFamily="49" charset="0"/>
              </a:rPr>
              <a:t>mport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Consolas" panose="020B0609020204030204" pitchFamily="49" charset="0"/>
              </a:rPr>
              <a:t>py_compile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</a:rPr>
            </a:br>
            <a:r>
              <a:rPr lang="en-US" b="1" dirty="0" err="1" smtClean="0">
                <a:solidFill>
                  <a:srgbClr val="00B050"/>
                </a:solidFill>
                <a:latin typeface="Consolas" panose="020B0609020204030204" pitchFamily="49" charset="0"/>
              </a:rPr>
              <a:t>py_compile.compile</a:t>
            </a:r>
            <a:r>
              <a:rPr lang="en-US" b="1" dirty="0" smtClean="0">
                <a:solidFill>
                  <a:srgbClr val="00B050"/>
                </a:solidFill>
                <a:latin typeface="Consolas" panose="020B0609020204030204" pitchFamily="49" charset="0"/>
              </a:rPr>
              <a:t>(“project.py”)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python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-m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compileall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project.py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pPr>
              <a:buFont typeface="+mj-lt"/>
              <a:buAutoNum type="arabicPeriod"/>
            </a:pPr>
            <a:r>
              <a:rPr lang="ru-RU" dirty="0" smtClean="0"/>
              <a:t>Тысячи их!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Получить </a:t>
            </a:r>
            <a:r>
              <a:rPr lang="en-US" dirty="0" smtClean="0"/>
              <a:t>PYC</a:t>
            </a:r>
            <a:r>
              <a:rPr lang="ru-RU" dirty="0" smtClean="0"/>
              <a:t> вручную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Акт </a:t>
            </a:r>
            <a:r>
              <a:rPr lang="en-US" dirty="0" smtClean="0"/>
              <a:t>4</a:t>
            </a:r>
            <a:r>
              <a:rPr lang="ru" dirty="0" smtClean="0"/>
              <a:t>. </a:t>
            </a:r>
            <a:r>
              <a:rPr lang="ru-RU" dirty="0" smtClean="0"/>
              <a:t>Окно для анализа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91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1700" y="1124576"/>
            <a:ext cx="8520600" cy="4452000"/>
          </a:xfrm>
        </p:spPr>
        <p:txBody>
          <a:bodyPr/>
          <a:lstStyle/>
          <a:p>
            <a:pPr marL="114300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Python2: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&gt;&gt;&gt; import dis, marshal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&gt;&gt;&gt; </a:t>
            </a:r>
            <a:r>
              <a:rPr lang="en-US" sz="1600" dirty="0" err="1">
                <a:latin typeface="Consolas" panose="020B0609020204030204" pitchFamily="49" charset="0"/>
              </a:rPr>
              <a:t>dis.dis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marshal.loads</a:t>
            </a:r>
            <a:r>
              <a:rPr lang="en-US" sz="1600" dirty="0">
                <a:latin typeface="Consolas" panose="020B0609020204030204" pitchFamily="49" charset="0"/>
              </a:rPr>
              <a:t>(open("main_.</a:t>
            </a:r>
            <a:r>
              <a:rPr lang="en-US" sz="1600" dirty="0" err="1">
                <a:latin typeface="Consolas" panose="020B0609020204030204" pitchFamily="49" charset="0"/>
              </a:rPr>
              <a:t>pyc</a:t>
            </a:r>
            <a:r>
              <a:rPr lang="en-US" sz="1600" dirty="0">
                <a:latin typeface="Consolas" panose="020B0609020204030204" pitchFamily="49" charset="0"/>
              </a:rPr>
              <a:t>", "</a:t>
            </a:r>
            <a:r>
              <a:rPr lang="en-US" sz="1600" dirty="0" err="1">
                <a:latin typeface="Consolas" panose="020B0609020204030204" pitchFamily="49" charset="0"/>
              </a:rPr>
              <a:t>rb</a:t>
            </a:r>
            <a:r>
              <a:rPr lang="en-US" sz="1600" dirty="0">
                <a:latin typeface="Consolas" panose="020B0609020204030204" pitchFamily="49" charset="0"/>
              </a:rPr>
              <a:t>").read()[8:]))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1           0 LOAD_CONST               0 (-1)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 3 LOAD_CONST               1 (None)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 6 IMPORT_NAME              0 (</a:t>
            </a:r>
            <a:r>
              <a:rPr lang="en-US" sz="1600" dirty="0" err="1">
                <a:latin typeface="Consolas" panose="020B0609020204030204" pitchFamily="49" charset="0"/>
              </a:rPr>
              <a:t>config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 9 STORE_NAME               0 (</a:t>
            </a:r>
            <a:r>
              <a:rPr lang="en-US" sz="1600" dirty="0" err="1">
                <a:latin typeface="Consolas" panose="020B0609020204030204" pitchFamily="49" charset="0"/>
              </a:rPr>
              <a:t>config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2          12 LOAD_CONST               2 ('Hello </a:t>
            </a:r>
            <a:r>
              <a:rPr lang="en-US" sz="1600" dirty="0" err="1">
                <a:latin typeface="Consolas" panose="020B0609020204030204" pitchFamily="49" charset="0"/>
              </a:rPr>
              <a:t>warrd</a:t>
            </a:r>
            <a:r>
              <a:rPr lang="en-US" sz="1600" dirty="0">
                <a:latin typeface="Consolas" panose="020B0609020204030204" pitchFamily="49" charset="0"/>
              </a:rPr>
              <a:t>')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15 PRINT_ITEM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16 PRINT_NEWLINE</a:t>
            </a:r>
          </a:p>
          <a:p>
            <a:pPr marL="11430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3          17 LOAD_NAME                0 (</a:t>
            </a:r>
            <a:r>
              <a:rPr lang="en-US" sz="1600" dirty="0" err="1">
                <a:latin typeface="Consolas" panose="020B0609020204030204" pitchFamily="49" charset="0"/>
              </a:rPr>
              <a:t>config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20 LOAD_ATTR                1 (</a:t>
            </a:r>
            <a:r>
              <a:rPr lang="en-US" sz="1600" dirty="0" err="1">
                <a:latin typeface="Consolas" panose="020B0609020204030204" pitchFamily="49" charset="0"/>
              </a:rPr>
              <a:t>ananas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23 PRINT_ITEM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24 PRINT_NEWLINE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25 LOAD_CONST               1 (None)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28 RETURN_VALUE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is.dis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1700" y="1131833"/>
            <a:ext cx="8520600" cy="4452000"/>
          </a:xfrm>
        </p:spPr>
        <p:txBody>
          <a:bodyPr/>
          <a:lstStyle/>
          <a:p>
            <a:pPr marL="114300" indent="0"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Python3: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&gt;&gt;&gt; import dis, marshal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&gt;&gt;&gt; </a:t>
            </a:r>
            <a:r>
              <a:rPr lang="en-US" sz="1600" dirty="0" err="1">
                <a:latin typeface="Consolas" panose="020B0609020204030204" pitchFamily="49" charset="0"/>
              </a:rPr>
              <a:t>dis.dis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marshal.loads</a:t>
            </a:r>
            <a:r>
              <a:rPr lang="en-US" sz="1600" dirty="0">
                <a:latin typeface="Consolas" panose="020B0609020204030204" pitchFamily="49" charset="0"/>
              </a:rPr>
              <a:t>(open("main.cpython-36.pyc", "</a:t>
            </a:r>
            <a:r>
              <a:rPr lang="en-US" sz="1600" dirty="0" err="1">
                <a:latin typeface="Consolas" panose="020B0609020204030204" pitchFamily="49" charset="0"/>
              </a:rPr>
              <a:t>rb</a:t>
            </a:r>
            <a:r>
              <a:rPr lang="en-US" sz="1600" dirty="0">
                <a:latin typeface="Consolas" panose="020B0609020204030204" pitchFamily="49" charset="0"/>
              </a:rPr>
              <a:t>").read()[12:]))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1           0 LOAD_CONST               0 (0)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 2 LOAD_CONST               1 (None)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 4 IMPORT_NAME              0 (</a:t>
            </a:r>
            <a:r>
              <a:rPr lang="en-US" sz="1600" dirty="0" err="1">
                <a:latin typeface="Consolas" panose="020B0609020204030204" pitchFamily="49" charset="0"/>
              </a:rPr>
              <a:t>config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 6 STORE_NAME               0 (</a:t>
            </a:r>
            <a:r>
              <a:rPr lang="en-US" sz="1600" dirty="0" err="1">
                <a:latin typeface="Consolas" panose="020B0609020204030204" pitchFamily="49" charset="0"/>
              </a:rPr>
              <a:t>config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2           8 LOAD_NAME                1 (print)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10 LOAD_CONST               2 ('Hello </a:t>
            </a:r>
            <a:r>
              <a:rPr lang="en-US" sz="1600" dirty="0" err="1">
                <a:latin typeface="Consolas" panose="020B0609020204030204" pitchFamily="49" charset="0"/>
              </a:rPr>
              <a:t>warrd</a:t>
            </a:r>
            <a:r>
              <a:rPr lang="en-US" sz="1600" dirty="0">
                <a:latin typeface="Consolas" panose="020B0609020204030204" pitchFamily="49" charset="0"/>
              </a:rPr>
              <a:t>')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12 CALL_FUNCTION            1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14 POP_TOP</a:t>
            </a:r>
          </a:p>
          <a:p>
            <a:pPr marL="11430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3          16 LOAD_NAME                1 (print)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18 LOAD_NAME                0 (</a:t>
            </a:r>
            <a:r>
              <a:rPr lang="en-US" sz="1600" dirty="0" err="1">
                <a:latin typeface="Consolas" panose="020B0609020204030204" pitchFamily="49" charset="0"/>
              </a:rPr>
              <a:t>config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20 LOAD_ATTR                2 (</a:t>
            </a:r>
            <a:r>
              <a:rPr lang="en-US" sz="1600" dirty="0" err="1">
                <a:latin typeface="Consolas" panose="020B0609020204030204" pitchFamily="49" charset="0"/>
              </a:rPr>
              <a:t>ananas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22 CALL_FUNCTION            1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24 POP_TOP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26 LOAD_CONST               1 (None)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28 RETURN_VALUE</a:t>
            </a:r>
          </a:p>
          <a:p>
            <a:pPr marL="11430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</a:t>
            </a:r>
          </a:p>
          <a:p>
            <a:pPr marL="114300" indent="0">
              <a:buNone/>
            </a:pP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is.dis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Flare: </a:t>
            </a:r>
            <a:r>
              <a:rPr lang="en-US" dirty="0" err="1" smtClean="0"/>
              <a:t>bytecode_graph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74" y="1494691"/>
            <a:ext cx="6042251" cy="508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import sys</a:t>
            </a: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def</a:t>
            </a:r>
            <a:r>
              <a:rPr lang="en-US" dirty="0">
                <a:latin typeface="Consolas" panose="020B0609020204030204" pitchFamily="49" charset="0"/>
              </a:rPr>
              <a:t> main(flag):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if </a:t>
            </a:r>
            <a:r>
              <a:rPr lang="en-US" dirty="0" err="1">
                <a:latin typeface="Consolas" panose="020B0609020204030204" pitchFamily="49" charset="0"/>
              </a:rPr>
              <a:t>flag.startswith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spbctf</a:t>
            </a:r>
            <a:r>
              <a:rPr lang="en-US" dirty="0">
                <a:latin typeface="Consolas" panose="020B0609020204030204" pitchFamily="49" charset="0"/>
              </a:rPr>
              <a:t>{"):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if </a:t>
            </a:r>
            <a:r>
              <a:rPr lang="en-US" dirty="0" err="1">
                <a:latin typeface="Consolas" panose="020B0609020204030204" pitchFamily="49" charset="0"/>
              </a:rPr>
              <a:t>flag.endswith</a:t>
            </a:r>
            <a:r>
              <a:rPr lang="en-US" dirty="0">
                <a:latin typeface="Consolas" panose="020B0609020204030204" pitchFamily="49" charset="0"/>
              </a:rPr>
              <a:t>("}"):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if flag[7:-1] == "w0w_1nnrR_nOp":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print("Succeed!")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return 0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print("Try harder!")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if __name__ == "__main__":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if </a:t>
            </a:r>
            <a:r>
              <a:rPr lang="en-US" dirty="0" err="1">
                <a:latin typeface="Consolas" panose="020B0609020204030204" pitchFamily="49" charset="0"/>
              </a:rPr>
              <a:t>sys.argv</a:t>
            </a:r>
            <a:r>
              <a:rPr lang="en-US" dirty="0">
                <a:latin typeface="Consolas" panose="020B0609020204030204" pitchFamily="49" charset="0"/>
              </a:rPr>
              <a:t> == 2: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main(</a:t>
            </a:r>
            <a:r>
              <a:rPr lang="en-US" dirty="0" err="1">
                <a:latin typeface="Consolas" panose="020B0609020204030204" pitchFamily="49" charset="0"/>
              </a:rPr>
              <a:t>sys.argv</a:t>
            </a:r>
            <a:r>
              <a:rPr lang="en-US" dirty="0">
                <a:latin typeface="Consolas" panose="020B0609020204030204" pitchFamily="49" charset="0"/>
              </a:rPr>
              <a:t>[1])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else: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print("Usage: comp.py flag")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Более сложные примеры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0" y="0"/>
            <a:ext cx="8832300" cy="681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&gt;&gt;&gt; s = </a:t>
            </a:r>
            <a:r>
              <a:rPr lang="en-US" dirty="0" err="1">
                <a:latin typeface="Consolas" panose="020B0609020204030204" pitchFamily="49" charset="0"/>
              </a:rPr>
              <a:t>marshal.loads</a:t>
            </a:r>
            <a:r>
              <a:rPr lang="en-US" dirty="0">
                <a:latin typeface="Consolas" panose="020B0609020204030204" pitchFamily="49" charset="0"/>
              </a:rPr>
              <a:t>(open("</a:t>
            </a:r>
            <a:r>
              <a:rPr lang="en-US" dirty="0" err="1">
                <a:latin typeface="Consolas" panose="020B0609020204030204" pitchFamily="49" charset="0"/>
              </a:rPr>
              <a:t>comp.pyc</a:t>
            </a:r>
            <a:r>
              <a:rPr lang="en-US" dirty="0">
                <a:latin typeface="Consolas" panose="020B0609020204030204" pitchFamily="49" charset="0"/>
              </a:rPr>
              <a:t>", "</a:t>
            </a:r>
            <a:r>
              <a:rPr lang="en-US" dirty="0" err="1">
                <a:latin typeface="Consolas" panose="020B0609020204030204" pitchFamily="49" charset="0"/>
              </a:rPr>
              <a:t>rb</a:t>
            </a:r>
            <a:r>
              <a:rPr lang="en-US" dirty="0">
                <a:latin typeface="Consolas" panose="020B0609020204030204" pitchFamily="49" charset="0"/>
              </a:rPr>
              <a:t>").read()[8:])</a:t>
            </a:r>
          </a:p>
          <a:p>
            <a:pPr marL="11430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&gt;&gt;&gt; </a:t>
            </a:r>
            <a:r>
              <a:rPr lang="en-US" dirty="0" err="1">
                <a:latin typeface="Consolas" panose="020B0609020204030204" pitchFamily="49" charset="0"/>
              </a:rPr>
              <a:t>s.co_consts</a:t>
            </a: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(-1, None, &lt;code object main at 0x7f0702baa630, file "comp.py", line 3&gt;, '__main__', 2, 1, 'Usage: comp.py flag')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Более сложные примеры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52" y="0"/>
            <a:ext cx="5800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from dis import </a:t>
            </a:r>
            <a:r>
              <a:rPr lang="en-US" dirty="0" err="1" smtClean="0">
                <a:latin typeface="Consolas" panose="020B0609020204030204" pitchFamily="49" charset="0"/>
              </a:rPr>
              <a:t>opmap</a:t>
            </a:r>
            <a:endParaRPr lang="en-US" dirty="0" smtClean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import marshal, </a:t>
            </a:r>
            <a:r>
              <a:rPr lang="en-US" dirty="0" err="1" smtClean="0">
                <a:latin typeface="Consolas" panose="020B0609020204030204" pitchFamily="49" charset="0"/>
              </a:rPr>
              <a:t>bytecode_graph</a:t>
            </a:r>
            <a:endParaRPr lang="en-US" dirty="0" smtClean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s </a:t>
            </a:r>
            <a:r>
              <a:rPr lang="en-US" dirty="0">
                <a:latin typeface="Consolas" panose="020B0609020204030204" pitchFamily="49" charset="0"/>
              </a:rPr>
              <a:t>= </a:t>
            </a:r>
            <a:r>
              <a:rPr lang="en-US" dirty="0" err="1">
                <a:latin typeface="Consolas" panose="020B0609020204030204" pitchFamily="49" charset="0"/>
              </a:rPr>
              <a:t>marshal.loads</a:t>
            </a:r>
            <a:r>
              <a:rPr lang="en-US" dirty="0">
                <a:latin typeface="Consolas" panose="020B0609020204030204" pitchFamily="49" charset="0"/>
              </a:rPr>
              <a:t>(open("</a:t>
            </a:r>
            <a:r>
              <a:rPr lang="en-US" dirty="0" err="1">
                <a:latin typeface="Consolas" panose="020B0609020204030204" pitchFamily="49" charset="0"/>
              </a:rPr>
              <a:t>comp.pyc</a:t>
            </a:r>
            <a:r>
              <a:rPr lang="en-US" dirty="0">
                <a:latin typeface="Consolas" panose="020B0609020204030204" pitchFamily="49" charset="0"/>
              </a:rPr>
              <a:t>", "</a:t>
            </a:r>
            <a:r>
              <a:rPr lang="en-US" dirty="0" err="1">
                <a:latin typeface="Consolas" panose="020B0609020204030204" pitchFamily="49" charset="0"/>
              </a:rPr>
              <a:t>rb</a:t>
            </a:r>
            <a:r>
              <a:rPr lang="en-US" dirty="0">
                <a:latin typeface="Consolas" panose="020B0609020204030204" pitchFamily="49" charset="0"/>
              </a:rPr>
              <a:t>").read()[8:])</a:t>
            </a:r>
          </a:p>
          <a:p>
            <a:pPr marL="11430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bcg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bytecode_graph.BytecodeGraph</a:t>
            </a:r>
            <a:r>
              <a:rPr lang="en-US" dirty="0">
                <a:latin typeface="Consolas" panose="020B0609020204030204" pitchFamily="49" charset="0"/>
              </a:rPr>
              <a:t>(s)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nodes = [x for x in </a:t>
            </a:r>
            <a:r>
              <a:rPr lang="en-US" dirty="0" err="1">
                <a:latin typeface="Consolas" panose="020B0609020204030204" pitchFamily="49" charset="0"/>
              </a:rPr>
              <a:t>bcg.nodes</a:t>
            </a:r>
            <a:r>
              <a:rPr lang="en-US" dirty="0">
                <a:latin typeface="Consolas" panose="020B0609020204030204" pitchFamily="49" charset="0"/>
              </a:rPr>
              <a:t>()]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for n in nodes</a:t>
            </a:r>
            <a:r>
              <a:rPr lang="en-US" dirty="0" smtClean="0">
                <a:latin typeface="Consolas" panose="020B0609020204030204" pitchFamily="49" charset="0"/>
              </a:rPr>
              <a:t>: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bc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= </a:t>
            </a:r>
            <a:r>
              <a:rPr lang="en-US" dirty="0" err="1">
                <a:latin typeface="Consolas" panose="020B0609020204030204" pitchFamily="49" charset="0"/>
              </a:rPr>
              <a:t>bytecode_graph.Bytecode</a:t>
            </a:r>
            <a:r>
              <a:rPr lang="en-US" dirty="0">
                <a:latin typeface="Consolas" panose="020B0609020204030204" pitchFamily="49" charset="0"/>
              </a:rPr>
              <a:t>(0, </a:t>
            </a:r>
            <a:r>
              <a:rPr lang="en-US" dirty="0" err="1">
                <a:latin typeface="Consolas" panose="020B0609020204030204" pitchFamily="49" charset="0"/>
              </a:rPr>
              <a:t>chr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opmap</a:t>
            </a:r>
            <a:r>
              <a:rPr lang="en-US" dirty="0">
                <a:latin typeface="Consolas" panose="020B0609020204030204" pitchFamily="49" charset="0"/>
              </a:rPr>
              <a:t>['NOP</a:t>
            </a:r>
            <a:r>
              <a:rPr lang="en-US" dirty="0" smtClean="0">
                <a:latin typeface="Consolas" panose="020B0609020204030204" pitchFamily="49" charset="0"/>
              </a:rPr>
              <a:t>']))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bcg.add_node</a:t>
            </a:r>
            <a:r>
              <a:rPr lang="en-US" dirty="0" smtClean="0">
                <a:latin typeface="Consolas" panose="020B0609020204030204" pitchFamily="49" charset="0"/>
              </a:rPr>
              <a:t>(n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bc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new_code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bcg.get_code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endParaRPr lang="en-US" dirty="0" smtClean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with open(“</a:t>
            </a:r>
            <a:r>
              <a:rPr lang="en-US" dirty="0" err="1" smtClean="0">
                <a:latin typeface="Consolas" panose="020B0609020204030204" pitchFamily="49" charset="0"/>
              </a:rPr>
              <a:t>out.pyc</a:t>
            </a:r>
            <a:r>
              <a:rPr lang="en-US" dirty="0" smtClean="0">
                <a:latin typeface="Consolas" panose="020B0609020204030204" pitchFamily="49" charset="0"/>
              </a:rPr>
              <a:t>”, “</a:t>
            </a:r>
            <a:r>
              <a:rPr lang="en-US" dirty="0" err="1" smtClean="0">
                <a:latin typeface="Consolas" panose="020B0609020204030204" pitchFamily="49" charset="0"/>
              </a:rPr>
              <a:t>wb</a:t>
            </a:r>
            <a:r>
              <a:rPr lang="en-US" dirty="0" smtClean="0">
                <a:latin typeface="Consolas" panose="020B0609020204030204" pitchFamily="49" charset="0"/>
              </a:rPr>
              <a:t>”) as j: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j.write</a:t>
            </a:r>
            <a:r>
              <a:rPr lang="en-US" dirty="0">
                <a:latin typeface="Consolas" panose="020B0609020204030204" pitchFamily="49" charset="0"/>
              </a:rPr>
              <a:t>(open("main_.</a:t>
            </a:r>
            <a:r>
              <a:rPr lang="en-US" dirty="0" err="1">
                <a:latin typeface="Consolas" panose="020B0609020204030204" pitchFamily="49" charset="0"/>
              </a:rPr>
              <a:t>pyc</a:t>
            </a:r>
            <a:r>
              <a:rPr lang="en-US" dirty="0">
                <a:latin typeface="Consolas" panose="020B0609020204030204" pitchFamily="49" charset="0"/>
              </a:rPr>
              <a:t>", "</a:t>
            </a:r>
            <a:r>
              <a:rPr lang="en-US" dirty="0" err="1">
                <a:latin typeface="Consolas" panose="020B0609020204030204" pitchFamily="49" charset="0"/>
              </a:rPr>
              <a:t>rb</a:t>
            </a:r>
            <a:r>
              <a:rPr lang="en-US" dirty="0">
                <a:latin typeface="Consolas" panose="020B0609020204030204" pitchFamily="49" charset="0"/>
              </a:rPr>
              <a:t>").read()[:8</a:t>
            </a:r>
            <a:r>
              <a:rPr lang="en-US" dirty="0" smtClean="0">
                <a:latin typeface="Consolas" panose="020B0609020204030204" pitchFamily="49" charset="0"/>
              </a:rPr>
              <a:t>])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j.write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marshal.dumps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new_code</a:t>
            </a:r>
            <a:r>
              <a:rPr lang="en-US" dirty="0"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Более сложные примеры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1700" y="1451429"/>
            <a:ext cx="8520600" cy="4640404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uncompyle6 version 3.7.4</a:t>
            </a:r>
          </a:p>
          <a:p>
            <a:pPr marL="11430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...</a:t>
            </a: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file </a:t>
            </a:r>
            <a:r>
              <a:rPr lang="en-US" dirty="0" err="1">
                <a:latin typeface="Consolas" panose="020B0609020204030204" pitchFamily="49" charset="0"/>
              </a:rPr>
              <a:t>out.pyc</a:t>
            </a: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# --- This code section failed: ---</a:t>
            </a:r>
          </a:p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L.   3         0  LOAD_CONST               -1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3  NOP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4  LOAD_CONST               None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7  NOP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8  IMPORT_NAME           0  'sys'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11  NOP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12  STORE_NAME            0  'sys'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Более сложные примеры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62472" y="2174033"/>
            <a:ext cx="8169827" cy="3917800"/>
          </a:xfrm>
        </p:spPr>
        <p:txBody>
          <a:bodyPr/>
          <a:lstStyle/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00000000: 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03f3 0d0a </a:t>
            </a:r>
            <a:r>
              <a:rPr lang="pt-BR" sz="1600" dirty="0">
                <a:solidFill>
                  <a:srgbClr val="00B0F0"/>
                </a:solidFill>
                <a:latin typeface="Consolas" panose="020B0609020204030204" pitchFamily="49" charset="0"/>
              </a:rPr>
              <a:t>7560 e35f 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63</a:t>
            </a:r>
            <a:r>
              <a:rPr lang="pt-BR" sz="1600" dirty="0">
                <a:latin typeface="Consolas" panose="020B0609020204030204" pitchFamily="49" charset="0"/>
              </a:rPr>
              <a:t>00 0000 0000 0000  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....</a:t>
            </a:r>
            <a:r>
              <a:rPr lang="pt-BR" sz="1600" dirty="0">
                <a:solidFill>
                  <a:srgbClr val="00B0F0"/>
                </a:solidFill>
                <a:latin typeface="Consolas" panose="020B0609020204030204" pitchFamily="49" charset="0"/>
              </a:rPr>
              <a:t>u`._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c</a:t>
            </a:r>
            <a:r>
              <a:rPr lang="pt-BR" sz="1600" dirty="0">
                <a:latin typeface="Consolas" panose="020B0609020204030204" pitchFamily="49" charset="0"/>
              </a:rPr>
              <a:t>.......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00000010: 0001 0000 0040 0000 0073 0a00 0000 6400  .....@...s....d.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00000020: 005a 0000 6401 0053 2802 0000 0073 0900  .Z..d..S(....s..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00000030: 0000 5665 7273 696f 6e20 314e 2801 0000  ..Version 1N(...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00000040: 0074 0600 0000 616e 616e 6173 2800 0000  .t....ananas(...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00000050: 0028 0000 0000 2800 0000 0073 1800 0000  .(....(....s....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00000060: 2f6d 6e74 2f63 2f67 656e 5f70 7963 2f63  /mnt/c/gen_pyc/c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00000070: 6f6e 6669 672e 7079 7408 0000 003c 6d6f  onfig.pyt....&lt;mo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00000080: 6475 6c65 3e01 0000 0074 0000 0000       dule&gt;....t</a:t>
            </a:r>
            <a:r>
              <a:rPr lang="pt-BR" sz="1600" dirty="0" smtClean="0">
                <a:latin typeface="Consolas" panose="020B0609020204030204" pitchFamily="49" charset="0"/>
              </a:rPr>
              <a:t>....</a:t>
            </a:r>
          </a:p>
          <a:p>
            <a:pPr marL="114300" indent="0">
              <a:buNone/>
            </a:pPr>
            <a:endParaRPr lang="pt-BR" sz="16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pt-BR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DWORD LE Magic (0x0a0df303 – for py2)</a:t>
            </a:r>
          </a:p>
          <a:p>
            <a:pPr marL="114300" indent="0">
              <a:buNone/>
            </a:pPr>
            <a:r>
              <a:rPr lang="en-US" sz="1600" dirty="0" smtClean="0">
                <a:solidFill>
                  <a:srgbClr val="00B0F0"/>
                </a:solidFill>
                <a:latin typeface="Consolas" panose="020B0609020204030204" pitchFamily="49" charset="0"/>
              </a:rPr>
              <a:t>DWORD LE</a:t>
            </a: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B0F0"/>
                </a:solidFill>
                <a:latin typeface="Consolas" panose="020B0609020204030204" pitchFamily="49" charset="0"/>
              </a:rPr>
              <a:t>Timestamp (0x5fe36075 = 23.12.2020 15:21:25 by epoch)</a:t>
            </a:r>
          </a:p>
          <a:p>
            <a:pPr marL="114300" indent="0">
              <a:buNone/>
            </a:pPr>
            <a:endParaRPr lang="en-US" sz="1600" dirty="0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PYC: 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1700" y="2612572"/>
            <a:ext cx="8520600" cy="2823028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>
                <a:latin typeface="Consolas" panose="020B0609020204030204" pitchFamily="49" charset="0"/>
              </a:rPr>
              <a:t>При этом сам пример рабочий:</a:t>
            </a:r>
          </a:p>
          <a:p>
            <a:pPr marL="114300" indent="0">
              <a:buNone/>
            </a:pPr>
            <a:endParaRPr lang="ru-RU" dirty="0" smtClean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fr-FR" dirty="0">
                <a:latin typeface="Consolas" panose="020B0609020204030204" pitchFamily="49" charset="0"/>
              </a:rPr>
              <a:t>&gt; python2 out.pyc</a:t>
            </a:r>
          </a:p>
          <a:p>
            <a:pPr marL="114300" indent="0">
              <a:buNone/>
            </a:pPr>
            <a:r>
              <a:rPr lang="fr-FR" dirty="0">
                <a:latin typeface="Consolas" panose="020B0609020204030204" pitchFamily="49" charset="0"/>
              </a:rPr>
              <a:t>Usage: comp.py flag</a:t>
            </a:r>
            <a:endParaRPr lang="ru-RU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&gt; python2 </a:t>
            </a:r>
            <a:r>
              <a:rPr lang="en-US" dirty="0" err="1">
                <a:latin typeface="Consolas" panose="020B0609020204030204" pitchFamily="49" charset="0"/>
              </a:rPr>
              <a:t>out.pyc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spbctf</a:t>
            </a:r>
            <a:r>
              <a:rPr lang="en-US" dirty="0">
                <a:latin typeface="Consolas" panose="020B0609020204030204" pitchFamily="49" charset="0"/>
              </a:rPr>
              <a:t>{}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Try harder</a:t>
            </a:r>
            <a:r>
              <a:rPr lang="en-US" dirty="0" smtClean="0">
                <a:latin typeface="Consolas" panose="020B0609020204030204" pitchFamily="49" charset="0"/>
              </a:rPr>
              <a:t>!</a:t>
            </a:r>
            <a:endParaRPr lang="ru-RU" dirty="0" smtClean="0"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&gt; python2 </a:t>
            </a:r>
            <a:r>
              <a:rPr lang="en-US" dirty="0" err="1">
                <a:latin typeface="Consolas" panose="020B0609020204030204" pitchFamily="49" charset="0"/>
              </a:rPr>
              <a:t>out.pyc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spbctf</a:t>
            </a:r>
            <a:r>
              <a:rPr lang="en-US" dirty="0">
                <a:latin typeface="Consolas" panose="020B0609020204030204" pitchFamily="49" charset="0"/>
              </a:rPr>
              <a:t>{w0w_1nnrR_nOp}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Succeed!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Более сложные примеры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1700" y="2612572"/>
            <a:ext cx="8520600" cy="2823028"/>
          </a:xfrm>
        </p:spPr>
        <p:txBody>
          <a:bodyPr/>
          <a:lstStyle/>
          <a:p>
            <a:pPr marL="114300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Более сложные примеры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910" y="0"/>
            <a:ext cx="4668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Акт </a:t>
            </a:r>
            <a:r>
              <a:rPr lang="ru-RU" dirty="0" smtClean="0"/>
              <a:t>5</a:t>
            </a:r>
            <a:r>
              <a:rPr lang="ru" dirty="0" smtClean="0"/>
              <a:t>. </a:t>
            </a:r>
            <a:r>
              <a:rPr lang="ru-RU" dirty="0" smtClean="0"/>
              <a:t>Автоматизация анализа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52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62472" y="2174032"/>
            <a:ext cx="8169827" cy="4134403"/>
          </a:xfrm>
        </p:spPr>
        <p:txBody>
          <a:bodyPr/>
          <a:lstStyle/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00000000: 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330d 0d0a </a:t>
            </a:r>
            <a:r>
              <a:rPr lang="pt-BR" sz="1600" dirty="0">
                <a:solidFill>
                  <a:srgbClr val="00B0F0"/>
                </a:solidFill>
                <a:latin typeface="Consolas" panose="020B0609020204030204" pitchFamily="49" charset="0"/>
              </a:rPr>
              <a:t>e873 e35f</a:t>
            </a:r>
            <a:r>
              <a:rPr lang="pt-BR" sz="1600" dirty="0">
                <a:latin typeface="Consolas" panose="020B0609020204030204" pitchFamily="49" charset="0"/>
              </a:rPr>
              <a:t> 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2200 0000 </a:t>
            </a:r>
            <a:r>
              <a:rPr lang="pt-BR" sz="1600" dirty="0">
                <a:solidFill>
                  <a:srgbClr val="92D050"/>
                </a:solidFill>
                <a:latin typeface="Consolas" panose="020B0609020204030204" pitchFamily="49" charset="0"/>
              </a:rPr>
              <a:t>e3</a:t>
            </a:r>
            <a:r>
              <a:rPr lang="pt-BR" sz="1600" dirty="0">
                <a:latin typeface="Consolas" panose="020B0609020204030204" pitchFamily="49" charset="0"/>
              </a:rPr>
              <a:t>00 0000  </a:t>
            </a:r>
            <a:r>
              <a:rPr lang="pt-BR" sz="1600" dirty="0">
                <a:solidFill>
                  <a:srgbClr val="FF0000"/>
                </a:solidFill>
                <a:latin typeface="Consolas" panose="020B0609020204030204" pitchFamily="49" charset="0"/>
              </a:rPr>
              <a:t>3...</a:t>
            </a:r>
            <a:r>
              <a:rPr lang="pt-BR" sz="1600" dirty="0">
                <a:solidFill>
                  <a:srgbClr val="00B0F0"/>
                </a:solidFill>
                <a:latin typeface="Consolas" panose="020B0609020204030204" pitchFamily="49" charset="0"/>
              </a:rPr>
              <a:t>.s._</a:t>
            </a:r>
            <a:r>
              <a:rPr lang="pt-BR" sz="16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"...</a:t>
            </a:r>
            <a:r>
              <a:rPr lang="pt-BR" sz="1600" dirty="0">
                <a:solidFill>
                  <a:srgbClr val="92D050"/>
                </a:solidFill>
                <a:latin typeface="Consolas" panose="020B0609020204030204" pitchFamily="49" charset="0"/>
              </a:rPr>
              <a:t>.</a:t>
            </a:r>
            <a:r>
              <a:rPr lang="pt-BR" sz="1600" dirty="0">
                <a:latin typeface="Consolas" panose="020B0609020204030204" pitchFamily="49" charset="0"/>
              </a:rPr>
              <a:t>...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00000010: 0000 0000 0000 0000 0001 0000 0040 0000  .............@..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00000020: 0073 0c00 0000 6400 5a00 6401 5a01 6402  .s....d.Z.d.Z.d.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00000030: 5300 2903 7a09 5665 7273 696f 6e20 315a  S.).z.Version 1Z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00000040: 0331 3233 4e29 02da 0661 6e61 6e61 7374  .123N)...ananast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00000050: 0400 0000 d181 d181 a900 7202 0000 0072  ..........r....r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00000060: 0200 0000 fa18 2f6d 6e74 2f63 2f67 656e  ....../mnt/c/gen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00000070: 5f70 7963 2f63 6f6e 6669 672e 7079 da08  _pyc/config.py..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00000080: 3c6d 6f64 756c 653e 0100 0000 7302 0000  &lt;module&gt;....s...</a:t>
            </a:r>
          </a:p>
          <a:p>
            <a:pPr marL="114300" indent="0">
              <a:buNone/>
            </a:pPr>
            <a:r>
              <a:rPr lang="pt-BR" sz="1600" dirty="0">
                <a:latin typeface="Consolas" panose="020B0609020204030204" pitchFamily="49" charset="0"/>
              </a:rPr>
              <a:t>00000090: 0004 01</a:t>
            </a:r>
          </a:p>
          <a:p>
            <a:pPr marL="114300" indent="0">
              <a:buNone/>
            </a:pPr>
            <a:r>
              <a:rPr lang="pt-BR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DWORD LE Magic (</a:t>
            </a:r>
            <a:r>
              <a:rPr lang="ru-RU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Зависит от минорной версии</a:t>
            </a:r>
            <a:r>
              <a:rPr lang="pt-BR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https://github.com/zrax/pycdc/blob/master/pyc_module.h</a:t>
            </a:r>
          </a:p>
          <a:p>
            <a:pPr marL="114300" indent="0">
              <a:buNone/>
            </a:pPr>
            <a:r>
              <a:rPr lang="en-US" sz="1600" dirty="0" smtClean="0">
                <a:solidFill>
                  <a:srgbClr val="00B0F0"/>
                </a:solidFill>
                <a:latin typeface="Consolas" panose="020B0609020204030204" pitchFamily="49" charset="0"/>
              </a:rPr>
              <a:t>DWORD LE</a:t>
            </a: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B0F0"/>
                </a:solidFill>
                <a:latin typeface="Consolas" panose="020B0609020204030204" pitchFamily="49" charset="0"/>
              </a:rPr>
              <a:t>Timestamp</a:t>
            </a:r>
          </a:p>
          <a:p>
            <a:pPr marL="114300" indent="0">
              <a:buNone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Source size (0x22 = 34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дворд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а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0x88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байт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</a:rPr>
              <a:t>)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PYC: 3.</a:t>
            </a:r>
            <a:r>
              <a:rPr lang="ru-RU" dirty="0" smtClean="0"/>
              <a:t>3+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3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1700" y="1639832"/>
            <a:ext cx="8520600" cy="5059547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 err="1" smtClean="0"/>
              <a:t>PyInstaller</a:t>
            </a:r>
            <a:r>
              <a:rPr lang="en-US" dirty="0" smtClean="0"/>
              <a:t> </a:t>
            </a:r>
            <a:r>
              <a:rPr lang="ru-RU" dirty="0" smtClean="0"/>
              <a:t>– программа, помогающая упаковать наш проект вместе с интерпретатором для того, чтобы обеспечить переносимость между системами.</a:t>
            </a:r>
          </a:p>
          <a:p>
            <a:pPr marL="114300" indent="0">
              <a:buNone/>
            </a:pPr>
            <a:r>
              <a:rPr lang="en-US" b="1" dirty="0" err="1" smtClean="0"/>
              <a:t>PyInstxtractor</a:t>
            </a:r>
            <a:r>
              <a:rPr lang="en-US" dirty="0" smtClean="0"/>
              <a:t> – </a:t>
            </a:r>
            <a:r>
              <a:rPr lang="ru-RU" dirty="0" smtClean="0"/>
              <a:t>скрипт, позволяющий вытащить контент из </a:t>
            </a:r>
            <a:r>
              <a:rPr lang="ru-RU" dirty="0" err="1" smtClean="0"/>
              <a:t>бинаря</a:t>
            </a:r>
            <a:r>
              <a:rPr lang="ru-RU" dirty="0" smtClean="0"/>
              <a:t>, собранного </a:t>
            </a:r>
            <a:r>
              <a:rPr lang="en-US" dirty="0" err="1" smtClean="0"/>
              <a:t>PyInstaller</a:t>
            </a:r>
            <a:r>
              <a:rPr lang="en-US" dirty="0" smtClean="0"/>
              <a:t>, </a:t>
            </a:r>
            <a:r>
              <a:rPr lang="ru-RU" dirty="0" smtClean="0"/>
              <a:t>де-факто основной инструмент по работе с </a:t>
            </a:r>
            <a:r>
              <a:rPr lang="en-US" dirty="0" err="1" smtClean="0"/>
              <a:t>PyInstaller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14300" indent="0">
              <a:buNone/>
            </a:pPr>
            <a:r>
              <a:rPr lang="ru-RU" dirty="0" smtClean="0"/>
              <a:t>До версии от 26 марта: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>
                <a:solidFill>
                  <a:srgbClr val="FF0000"/>
                </a:solidFill>
              </a:rPr>
              <a:t>Не проставлял магию для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pyc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>файлов</a:t>
            </a:r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Теперь проставляется магия</a:t>
            </a:r>
          </a:p>
          <a:p>
            <a:pPr marL="114300" indent="0">
              <a:buNone/>
            </a:pPr>
            <a:r>
              <a:rPr lang="ru-RU" dirty="0" smtClean="0"/>
              <a:t>той версии </a:t>
            </a:r>
            <a:r>
              <a:rPr lang="en-US" dirty="0" smtClean="0"/>
              <a:t>Python,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в которой</a:t>
            </a:r>
          </a:p>
          <a:p>
            <a:pPr marL="114300" indent="0">
              <a:buNone/>
            </a:pPr>
            <a:r>
              <a:rPr lang="ru-RU" dirty="0">
                <a:solidFill>
                  <a:srgbClr val="FFC000"/>
                </a:solidFill>
              </a:rPr>
              <a:t>п</a:t>
            </a:r>
            <a:r>
              <a:rPr lang="ru-RU" dirty="0" smtClean="0">
                <a:solidFill>
                  <a:srgbClr val="FFC000"/>
                </a:solidFill>
              </a:rPr>
              <a:t>роисходит распаковка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Whats’s</a:t>
            </a:r>
            <a:r>
              <a:rPr lang="en-US" dirty="0" smtClean="0"/>
              <a:t> up, </a:t>
            </a:r>
            <a:r>
              <a:rPr lang="en-US" dirty="0" err="1" smtClean="0"/>
              <a:t>PyInstaller</a:t>
            </a:r>
            <a:r>
              <a:rPr lang="en-US" dirty="0" smtClean="0"/>
              <a:t>?</a:t>
            </a:r>
            <a:r>
              <a:rPr lang="ru-RU" dirty="0" smtClean="0"/>
              <a:t> </a:t>
            </a:r>
            <a:r>
              <a:rPr lang="en-US" dirty="0" err="1" smtClean="0"/>
              <a:t>PyInstxtractor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46" y="3508310"/>
            <a:ext cx="4466254" cy="334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1700" y="1639832"/>
            <a:ext cx="8520600" cy="5059547"/>
          </a:xfrm>
        </p:spPr>
        <p:txBody>
          <a:bodyPr/>
          <a:lstStyle/>
          <a:p>
            <a:pPr marL="114300" indent="0">
              <a:buNone/>
            </a:pPr>
            <a:r>
              <a:rPr lang="en-US" sz="2000" b="1" dirty="0" smtClean="0"/>
              <a:t>Uncompyle6</a:t>
            </a:r>
            <a:r>
              <a:rPr lang="en-US" sz="2000" dirty="0" smtClean="0"/>
              <a:t> – </a:t>
            </a:r>
            <a:r>
              <a:rPr lang="ru-RU" sz="2000" dirty="0" err="1" smtClean="0"/>
              <a:t>нативный</a:t>
            </a:r>
            <a:r>
              <a:rPr lang="ru-RU" sz="2000" dirty="0" smtClean="0"/>
              <a:t> </a:t>
            </a:r>
            <a:r>
              <a:rPr lang="ru-RU" sz="2000" dirty="0" err="1" smtClean="0"/>
              <a:t>декомпилятор</a:t>
            </a:r>
            <a:r>
              <a:rPr lang="ru-RU" sz="2000" dirty="0" smtClean="0"/>
              <a:t> </a:t>
            </a:r>
            <a:r>
              <a:rPr lang="en-US" sz="2000" dirty="0" err="1" smtClean="0"/>
              <a:t>pyc</a:t>
            </a:r>
            <a:r>
              <a:rPr lang="en-US" sz="2000" dirty="0" smtClean="0"/>
              <a:t>-</a:t>
            </a:r>
            <a:r>
              <a:rPr lang="ru-RU" sz="2000" dirty="0" smtClean="0"/>
              <a:t>файлов.</a:t>
            </a:r>
            <a:r>
              <a:rPr lang="en-US" sz="2000" dirty="0" smtClean="0"/>
              <a:t> </a:t>
            </a:r>
            <a:r>
              <a:rPr lang="ru-RU" sz="2000" dirty="0" smtClean="0"/>
              <a:t>Написан на </a:t>
            </a:r>
            <a:r>
              <a:rPr lang="en-US" sz="2000" dirty="0" smtClean="0"/>
              <a:t>Python, </a:t>
            </a:r>
            <a:r>
              <a:rPr lang="ru-RU" sz="2000" dirty="0" smtClean="0"/>
              <a:t>отчасти опирается на встроенные модули (</a:t>
            </a:r>
            <a:r>
              <a:rPr lang="en-US" sz="2000" dirty="0" smtClean="0"/>
              <a:t>marshal) </a:t>
            </a:r>
            <a:r>
              <a:rPr lang="ru-RU" sz="2000" dirty="0" smtClean="0"/>
              <a:t>для разбора структур. Самый мощный вариант для разных версий </a:t>
            </a:r>
            <a:r>
              <a:rPr lang="en-US" sz="2000" dirty="0" smtClean="0"/>
              <a:t>Python.</a:t>
            </a:r>
          </a:p>
          <a:p>
            <a:pPr marL="114300" indent="0">
              <a:buNone/>
            </a:pPr>
            <a:endParaRPr lang="ru-RU" sz="2000" dirty="0" smtClean="0"/>
          </a:p>
          <a:p>
            <a:pPr marL="114300" indent="0">
              <a:buNone/>
            </a:pPr>
            <a:r>
              <a:rPr lang="en-US" sz="2000" b="1" dirty="0" smtClean="0"/>
              <a:t>Decompyle3</a:t>
            </a:r>
            <a:r>
              <a:rPr lang="en-US" sz="2000" dirty="0" smtClean="0"/>
              <a:t> – </a:t>
            </a:r>
            <a:r>
              <a:rPr lang="ru-RU" sz="2000" dirty="0" smtClean="0"/>
              <a:t>продолжение </a:t>
            </a:r>
            <a:r>
              <a:rPr lang="en-US" sz="2000" dirty="0" smtClean="0"/>
              <a:t>uncompyle6, </a:t>
            </a:r>
            <a:r>
              <a:rPr lang="ru-RU" sz="2000" dirty="0" smtClean="0"/>
              <a:t>нацеленное на улучшенную поддержку </a:t>
            </a:r>
            <a:r>
              <a:rPr lang="en-US" sz="2000" dirty="0" smtClean="0"/>
              <a:t>Python3.7 </a:t>
            </a:r>
            <a:r>
              <a:rPr lang="ru-RU" sz="2000" dirty="0" smtClean="0"/>
              <a:t>и выше. Автор тот же, что и у </a:t>
            </a:r>
            <a:r>
              <a:rPr lang="en-US" sz="2000" dirty="0" smtClean="0"/>
              <a:t>uncompyle6</a:t>
            </a:r>
            <a:r>
              <a:rPr lang="ru-RU" sz="2000" dirty="0" smtClean="0"/>
              <a:t>, и он рекомендует использовать именно </a:t>
            </a:r>
            <a:r>
              <a:rPr lang="en-US" sz="2000" dirty="0" smtClean="0"/>
              <a:t>decompyle3 </a:t>
            </a:r>
            <a:r>
              <a:rPr lang="ru-RU" sz="2000" dirty="0" smtClean="0"/>
              <a:t>для новых версий </a:t>
            </a:r>
            <a:r>
              <a:rPr lang="en-US" sz="2000" dirty="0" smtClean="0"/>
              <a:t>Python.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000" b="1" dirty="0" smtClean="0"/>
              <a:t>Unpyc3</a:t>
            </a:r>
            <a:r>
              <a:rPr lang="en-US" sz="2000" dirty="0" smtClean="0"/>
              <a:t>, </a:t>
            </a:r>
            <a:r>
              <a:rPr lang="en-US" sz="2000" b="1" dirty="0" smtClean="0"/>
              <a:t>unpyc37</a:t>
            </a:r>
            <a:r>
              <a:rPr lang="en-US" sz="2000" dirty="0" smtClean="0"/>
              <a:t> – </a:t>
            </a:r>
            <a:r>
              <a:rPr lang="ru-RU" sz="2000" dirty="0" err="1" smtClean="0"/>
              <a:t>однофайловые</a:t>
            </a:r>
            <a:r>
              <a:rPr lang="ru-RU" sz="2000" dirty="0" smtClean="0"/>
              <a:t> </a:t>
            </a:r>
            <a:r>
              <a:rPr lang="ru-RU" sz="2000" dirty="0" err="1" smtClean="0"/>
              <a:t>нативные</a:t>
            </a:r>
            <a:r>
              <a:rPr lang="ru-RU" sz="2000" dirty="0" smtClean="0"/>
              <a:t> </a:t>
            </a:r>
            <a:r>
              <a:rPr lang="ru-RU" sz="2000" dirty="0" err="1" smtClean="0"/>
              <a:t>декомпиляторы</a:t>
            </a:r>
            <a:r>
              <a:rPr lang="ru-RU" sz="2000" dirty="0" smtClean="0"/>
              <a:t>, нацеленные на </a:t>
            </a:r>
            <a:r>
              <a:rPr lang="en-US" sz="2000" dirty="0" smtClean="0"/>
              <a:t>Python 3.3 </a:t>
            </a:r>
            <a:r>
              <a:rPr lang="ru-RU" sz="2000" dirty="0" smtClean="0"/>
              <a:t>и </a:t>
            </a:r>
            <a:r>
              <a:rPr lang="en-US" sz="2000" dirty="0" smtClean="0"/>
              <a:t>3.7 </a:t>
            </a:r>
            <a:r>
              <a:rPr lang="ru-RU" sz="2000" dirty="0" smtClean="0"/>
              <a:t>соответственно.</a:t>
            </a:r>
          </a:p>
          <a:p>
            <a:pPr marL="114300" indent="0"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Whats’s</a:t>
            </a:r>
            <a:r>
              <a:rPr lang="en-US" dirty="0"/>
              <a:t> up, </a:t>
            </a:r>
            <a:r>
              <a:rPr lang="en-US" dirty="0" err="1"/>
              <a:t>PyInstaller</a:t>
            </a:r>
            <a:r>
              <a:rPr lang="en-US" dirty="0" smtClean="0"/>
              <a:t>? </a:t>
            </a:r>
            <a:r>
              <a:rPr lang="ru-RU" dirty="0" err="1" smtClean="0"/>
              <a:t>Декомпиляторы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4922</Words>
  <Application>Microsoft Office PowerPoint</Application>
  <PresentationFormat>Экран (4:3)</PresentationFormat>
  <Paragraphs>764</Paragraphs>
  <Slides>63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8" baseType="lpstr">
      <vt:lpstr>Roboto</vt:lpstr>
      <vt:lpstr>Consolas</vt:lpstr>
      <vt:lpstr>Arial</vt:lpstr>
      <vt:lpstr>Century Gothic</vt:lpstr>
      <vt:lpstr>Geometric</vt:lpstr>
      <vt:lpstr>PYC-и точёные: ревёрсим питон прямо в байткоде</vt:lpstr>
      <vt:lpstr>Акт 1. Источники</vt:lpstr>
      <vt:lpstr>PYC-и в дикой природе</vt:lpstr>
      <vt:lpstr>PYC-и и метки времени</vt:lpstr>
      <vt:lpstr>Получить PYC вручную</vt:lpstr>
      <vt:lpstr>Структура PYC: 2.7</vt:lpstr>
      <vt:lpstr>Структура PYC: 3.3+</vt:lpstr>
      <vt:lpstr>Whats’s up, PyInstaller? PyInstxtractor </vt:lpstr>
      <vt:lpstr>Whats’s up, PyInstaller? Декомпиляторы </vt:lpstr>
      <vt:lpstr>Whats’s up, PyInstaller? Декомпиляторы</vt:lpstr>
      <vt:lpstr>Whats’s up, PyInstaller. Pycdc</vt:lpstr>
      <vt:lpstr>Whats’s up, PyInstaller. Pycdc</vt:lpstr>
      <vt:lpstr>Whats’s up, PyInstaller. Pycdc</vt:lpstr>
      <vt:lpstr>Whats’s up, PyInstaller? Pycdc</vt:lpstr>
      <vt:lpstr>Whats’s up, PyInstaller? Версионность</vt:lpstr>
      <vt:lpstr>Акт 2. Структура</vt:lpstr>
      <vt:lpstr>Структура PYC: 2.7</vt:lpstr>
      <vt:lpstr>Структура PYC: 2.7</vt:lpstr>
      <vt:lpstr>Структура PYC: 2.7</vt:lpstr>
      <vt:lpstr>Структура PYC: 2.7</vt:lpstr>
      <vt:lpstr>Структура PYC: 2.7</vt:lpstr>
      <vt:lpstr>Структура PYC: 2.7</vt:lpstr>
      <vt:lpstr>Структура PYC: 2.7</vt:lpstr>
      <vt:lpstr>Структура PYC: 2.7</vt:lpstr>
      <vt:lpstr>Структура PYC: 2.7</vt:lpstr>
      <vt:lpstr>Структура PYC: 2.7</vt:lpstr>
      <vt:lpstr>Структура PYC: 2.7</vt:lpstr>
      <vt:lpstr>Структура PYC: 2.7</vt:lpstr>
      <vt:lpstr>Структура PYC: 2.7</vt:lpstr>
      <vt:lpstr>Структура PYC: 2.7</vt:lpstr>
      <vt:lpstr>Структура PYC: 2.7</vt:lpstr>
      <vt:lpstr>Структура: pyc 3.3+</vt:lpstr>
      <vt:lpstr>Структура: pyc 3.3+</vt:lpstr>
      <vt:lpstr>Мау</vt:lpstr>
      <vt:lpstr>Акт 3. Портим uncompyle6</vt:lpstr>
      <vt:lpstr>Ломать – не строить</vt:lpstr>
      <vt:lpstr>Ломать – не строить</vt:lpstr>
      <vt:lpstr>Убираем нумерацию - co_lnotab </vt:lpstr>
      <vt:lpstr>Убираем нумерацию - co_lnotab </vt:lpstr>
      <vt:lpstr>Убираем нумерацию - co_lnotab </vt:lpstr>
      <vt:lpstr>Обращение к данным в структуре</vt:lpstr>
      <vt:lpstr>Прыжки в Python</vt:lpstr>
      <vt:lpstr>По-nop-паем: начало (py2)</vt:lpstr>
      <vt:lpstr>По-nop-паем: начало (py2)</vt:lpstr>
      <vt:lpstr>По-nop-паем: начало (py2)</vt:lpstr>
      <vt:lpstr>По-nop-паем: начало (py3)</vt:lpstr>
      <vt:lpstr>По-nop-паем: начало (py3)</vt:lpstr>
      <vt:lpstr>По-nop-паем: конец (py3)</vt:lpstr>
      <vt:lpstr>По-nop-паем: конец (py3)</vt:lpstr>
      <vt:lpstr>Акт 4. Окно для анализа</vt:lpstr>
      <vt:lpstr>dis.dis</vt:lpstr>
      <vt:lpstr>dis.dis</vt:lpstr>
      <vt:lpstr>Flare: bytecode_graph</vt:lpstr>
      <vt:lpstr>Более сложные примеры</vt:lpstr>
      <vt:lpstr>Презентация PowerPoint</vt:lpstr>
      <vt:lpstr>Более сложные примеры</vt:lpstr>
      <vt:lpstr>Презентация PowerPoint</vt:lpstr>
      <vt:lpstr>Более сложные примеры</vt:lpstr>
      <vt:lpstr>Более сложные примеры</vt:lpstr>
      <vt:lpstr>Более сложные примеры</vt:lpstr>
      <vt:lpstr>Более сложные примеры</vt:lpstr>
      <vt:lpstr>Акт 5. Автоматизация анализа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2020-12-25T17:45:28Z</dcterms:modified>
</cp:coreProperties>
</file>